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72" r:id="rId4"/>
    <p:sldId id="273" r:id="rId5"/>
    <p:sldId id="264" r:id="rId6"/>
    <p:sldId id="266" r:id="rId7"/>
    <p:sldId id="276" r:id="rId8"/>
    <p:sldId id="265" r:id="rId9"/>
    <p:sldId id="274" r:id="rId10"/>
    <p:sldId id="267" r:id="rId11"/>
    <p:sldId id="270" r:id="rId12"/>
    <p:sldId id="269" r:id="rId13"/>
    <p:sldId id="268" r:id="rId14"/>
    <p:sldId id="275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>
      <p:cViewPr varScale="1">
        <p:scale>
          <a:sx n="124" d="100"/>
          <a:sy n="124" d="100"/>
        </p:scale>
        <p:origin x="7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acobbentolila/Desktop/Alcala&#769;%20folder/Rsrv%20%20folder/Qirva%20veSaf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acobbentolila/Desktop/Alcala&#769;%20folder/Rsrv%20%20folder/Qirva%20veSaf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[Qirva veSafa.xlsx]Sheet5!PivotTable1</c:name>
    <c:fmtId val="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1621917483912871E-2"/>
          <c:y val="3.0583545829013372E-2"/>
          <c:w val="0.83413911122182627"/>
          <c:h val="0.87634614845742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Sheet5!$B$1:$B$2</c:f>
              <c:strCache>
                <c:ptCount val="1"/>
                <c:pt idx="0">
                  <c:v>español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Sheet5!$A$3:$A$22</c:f>
              <c:strCache>
                <c:ptCount val="19"/>
                <c:pt idx="0">
                  <c:v>abuela</c:v>
                </c:pt>
                <c:pt idx="1">
                  <c:v>cuñada</c:v>
                </c:pt>
                <c:pt idx="2">
                  <c:v>entinada</c:v>
                </c:pt>
                <c:pt idx="3">
                  <c:v>hermana</c:v>
                </c:pt>
                <c:pt idx="4">
                  <c:v>hija</c:v>
                </c:pt>
                <c:pt idx="5">
                  <c:v>hijo</c:v>
                </c:pt>
                <c:pt idx="6">
                  <c:v>madre</c:v>
                </c:pt>
                <c:pt idx="7">
                  <c:v>mujer</c:v>
                </c:pt>
                <c:pt idx="8">
                  <c:v>mujer primera</c:v>
                </c:pt>
                <c:pt idx="9">
                  <c:v>mujer segunda</c:v>
                </c:pt>
                <c:pt idx="10">
                  <c:v>mujer tercera</c:v>
                </c:pt>
                <c:pt idx="11">
                  <c:v>nieta</c:v>
                </c:pt>
                <c:pt idx="12">
                  <c:v>padre</c:v>
                </c:pt>
                <c:pt idx="13">
                  <c:v>suegra</c:v>
                </c:pt>
                <c:pt idx="14">
                  <c:v>tia</c:v>
                </c:pt>
                <c:pt idx="15">
                  <c:v>viuda</c:v>
                </c:pt>
                <c:pt idx="16">
                  <c:v>viuda segunda</c:v>
                </c:pt>
                <c:pt idx="17">
                  <c:v>viuda, suegra</c:v>
                </c:pt>
                <c:pt idx="18">
                  <c:v>yerno</c:v>
                </c:pt>
              </c:strCache>
            </c:strRef>
          </c:cat>
          <c:val>
            <c:numRef>
              <c:f>Sheet5!$B$3:$B$22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26</c:v>
                </c:pt>
                <c:pt idx="4">
                  <c:v>118</c:v>
                </c:pt>
                <c:pt idx="5">
                  <c:v>31</c:v>
                </c:pt>
                <c:pt idx="6">
                  <c:v>195</c:v>
                </c:pt>
                <c:pt idx="7">
                  <c:v>510</c:v>
                </c:pt>
                <c:pt idx="9">
                  <c:v>13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9</c:v>
                </c:pt>
                <c:pt idx="14">
                  <c:v>2</c:v>
                </c:pt>
                <c:pt idx="15">
                  <c:v>41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6F-734E-B266-0C7A4A9AD9A1}"/>
            </c:ext>
          </c:extLst>
        </c:ser>
        <c:ser>
          <c:idx val="1"/>
          <c:order val="1"/>
          <c:tx>
            <c:strRef>
              <c:f>Sheet5!$C$1:$C$2</c:f>
              <c:strCache>
                <c:ptCount val="1"/>
                <c:pt idx="0">
                  <c:v>hebreo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Sheet5!$A$3:$A$22</c:f>
              <c:strCache>
                <c:ptCount val="19"/>
                <c:pt idx="0">
                  <c:v>abuela</c:v>
                </c:pt>
                <c:pt idx="1">
                  <c:v>cuñada</c:v>
                </c:pt>
                <c:pt idx="2">
                  <c:v>entinada</c:v>
                </c:pt>
                <c:pt idx="3">
                  <c:v>hermana</c:v>
                </c:pt>
                <c:pt idx="4">
                  <c:v>hija</c:v>
                </c:pt>
                <c:pt idx="5">
                  <c:v>hijo</c:v>
                </c:pt>
                <c:pt idx="6">
                  <c:v>madre</c:v>
                </c:pt>
                <c:pt idx="7">
                  <c:v>mujer</c:v>
                </c:pt>
                <c:pt idx="8">
                  <c:v>mujer primera</c:v>
                </c:pt>
                <c:pt idx="9">
                  <c:v>mujer segunda</c:v>
                </c:pt>
                <c:pt idx="10">
                  <c:v>mujer tercera</c:v>
                </c:pt>
                <c:pt idx="11">
                  <c:v>nieta</c:v>
                </c:pt>
                <c:pt idx="12">
                  <c:v>padre</c:v>
                </c:pt>
                <c:pt idx="13">
                  <c:v>suegra</c:v>
                </c:pt>
                <c:pt idx="14">
                  <c:v>tia</c:v>
                </c:pt>
                <c:pt idx="15">
                  <c:v>viuda</c:v>
                </c:pt>
                <c:pt idx="16">
                  <c:v>viuda segunda</c:v>
                </c:pt>
                <c:pt idx="17">
                  <c:v>viuda, suegra</c:v>
                </c:pt>
                <c:pt idx="18">
                  <c:v>yerno</c:v>
                </c:pt>
              </c:strCache>
            </c:strRef>
          </c:cat>
          <c:val>
            <c:numRef>
              <c:f>Sheet5!$C$3:$C$22</c:f>
              <c:numCache>
                <c:formatCode>General</c:formatCode>
                <c:ptCount val="19"/>
                <c:pt idx="3">
                  <c:v>3</c:v>
                </c:pt>
                <c:pt idx="4">
                  <c:v>90</c:v>
                </c:pt>
                <c:pt idx="6">
                  <c:v>9</c:v>
                </c:pt>
                <c:pt idx="7">
                  <c:v>173</c:v>
                </c:pt>
                <c:pt idx="8">
                  <c:v>1</c:v>
                </c:pt>
                <c:pt idx="9">
                  <c:v>2</c:v>
                </c:pt>
                <c:pt idx="15">
                  <c:v>370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6F-734E-B266-0C7A4A9AD9A1}"/>
            </c:ext>
          </c:extLst>
        </c:ser>
        <c:ser>
          <c:idx val="2"/>
          <c:order val="2"/>
          <c:tx>
            <c:strRef>
              <c:f>Sheet5!$D$1:$D$2</c:f>
              <c:strCache>
                <c:ptCount val="1"/>
                <c:pt idx="0">
                  <c:v>hebreo, español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Sheet5!$A$3:$A$22</c:f>
              <c:strCache>
                <c:ptCount val="19"/>
                <c:pt idx="0">
                  <c:v>abuela</c:v>
                </c:pt>
                <c:pt idx="1">
                  <c:v>cuñada</c:v>
                </c:pt>
                <c:pt idx="2">
                  <c:v>entinada</c:v>
                </c:pt>
                <c:pt idx="3">
                  <c:v>hermana</c:v>
                </c:pt>
                <c:pt idx="4">
                  <c:v>hija</c:v>
                </c:pt>
                <c:pt idx="5">
                  <c:v>hijo</c:v>
                </c:pt>
                <c:pt idx="6">
                  <c:v>madre</c:v>
                </c:pt>
                <c:pt idx="7">
                  <c:v>mujer</c:v>
                </c:pt>
                <c:pt idx="8">
                  <c:v>mujer primera</c:v>
                </c:pt>
                <c:pt idx="9">
                  <c:v>mujer segunda</c:v>
                </c:pt>
                <c:pt idx="10">
                  <c:v>mujer tercera</c:v>
                </c:pt>
                <c:pt idx="11">
                  <c:v>nieta</c:v>
                </c:pt>
                <c:pt idx="12">
                  <c:v>padre</c:v>
                </c:pt>
                <c:pt idx="13">
                  <c:v>suegra</c:v>
                </c:pt>
                <c:pt idx="14">
                  <c:v>tia</c:v>
                </c:pt>
                <c:pt idx="15">
                  <c:v>viuda</c:v>
                </c:pt>
                <c:pt idx="16">
                  <c:v>viuda segunda</c:v>
                </c:pt>
                <c:pt idx="17">
                  <c:v>viuda, suegra</c:v>
                </c:pt>
                <c:pt idx="18">
                  <c:v>yerno</c:v>
                </c:pt>
              </c:strCache>
            </c:strRef>
          </c:cat>
          <c:val>
            <c:numRef>
              <c:f>Sheet5!$D$3:$D$22</c:f>
              <c:numCache>
                <c:formatCode>General</c:formatCode>
                <c:ptCount val="19"/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6F-734E-B266-0C7A4A9AD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151999"/>
        <c:axId val="465690703"/>
      </c:barChart>
      <c:catAx>
        <c:axId val="462151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690703"/>
        <c:crosses val="autoZero"/>
        <c:auto val="1"/>
        <c:lblAlgn val="ctr"/>
        <c:lblOffset val="100"/>
        <c:noMultiLvlLbl val="0"/>
      </c:catAx>
      <c:valAx>
        <c:axId val="465690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5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[Qirva veSafa.xlsx]Sheet9!PivotTable2</c:name>
    <c:fmtId val="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Sheet9!$B$1:$B$2</c:f>
              <c:strCache>
                <c:ptCount val="1"/>
                <c:pt idx="0">
                  <c:v>español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Sheet9!$A$3:$A$13</c:f>
              <c:strCache>
                <c:ptCount val="10"/>
                <c:pt idx="0">
                  <c:v>89</c:v>
                </c:pt>
                <c:pt idx="1">
                  <c:v>90</c:v>
                </c:pt>
                <c:pt idx="2">
                  <c:v>91</c:v>
                </c:pt>
                <c:pt idx="3">
                  <c:v>92</c:v>
                </c:pt>
                <c:pt idx="4">
                  <c:v>93</c:v>
                </c:pt>
                <c:pt idx="5">
                  <c:v>94</c:v>
                </c:pt>
                <c:pt idx="6">
                  <c:v>95</c:v>
                </c:pt>
                <c:pt idx="7">
                  <c:v>96</c:v>
                </c:pt>
                <c:pt idx="8">
                  <c:v>97</c:v>
                </c:pt>
                <c:pt idx="9">
                  <c:v>98</c:v>
                </c:pt>
              </c:strCache>
            </c:strRef>
          </c:cat>
          <c:val>
            <c:numRef>
              <c:f>Sheet9!$B$3:$B$13</c:f>
              <c:numCache>
                <c:formatCode>General</c:formatCode>
                <c:ptCount val="10"/>
                <c:pt idx="0">
                  <c:v>11</c:v>
                </c:pt>
                <c:pt idx="1">
                  <c:v>122</c:v>
                </c:pt>
                <c:pt idx="2">
                  <c:v>230</c:v>
                </c:pt>
                <c:pt idx="3">
                  <c:v>185</c:v>
                </c:pt>
                <c:pt idx="4">
                  <c:v>141</c:v>
                </c:pt>
                <c:pt idx="5">
                  <c:v>145</c:v>
                </c:pt>
                <c:pt idx="6">
                  <c:v>62</c:v>
                </c:pt>
                <c:pt idx="7">
                  <c:v>31</c:v>
                </c:pt>
                <c:pt idx="8">
                  <c:v>26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F0-244A-89D1-66CF52B2714C}"/>
            </c:ext>
          </c:extLst>
        </c:ser>
        <c:ser>
          <c:idx val="1"/>
          <c:order val="1"/>
          <c:tx>
            <c:strRef>
              <c:f>Sheet9!$C$1:$C$2</c:f>
              <c:strCache>
                <c:ptCount val="1"/>
                <c:pt idx="0">
                  <c:v>hebreo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Sheet9!$A$3:$A$13</c:f>
              <c:strCache>
                <c:ptCount val="10"/>
                <c:pt idx="0">
                  <c:v>89</c:v>
                </c:pt>
                <c:pt idx="1">
                  <c:v>90</c:v>
                </c:pt>
                <c:pt idx="2">
                  <c:v>91</c:v>
                </c:pt>
                <c:pt idx="3">
                  <c:v>92</c:v>
                </c:pt>
                <c:pt idx="4">
                  <c:v>93</c:v>
                </c:pt>
                <c:pt idx="5">
                  <c:v>94</c:v>
                </c:pt>
                <c:pt idx="6">
                  <c:v>95</c:v>
                </c:pt>
                <c:pt idx="7">
                  <c:v>96</c:v>
                </c:pt>
                <c:pt idx="8">
                  <c:v>97</c:v>
                </c:pt>
                <c:pt idx="9">
                  <c:v>98</c:v>
                </c:pt>
              </c:strCache>
            </c:strRef>
          </c:cat>
          <c:val>
            <c:numRef>
              <c:f>Sheet9!$C$3:$C$13</c:f>
              <c:numCache>
                <c:formatCode>General</c:formatCode>
                <c:ptCount val="10"/>
                <c:pt idx="0">
                  <c:v>73</c:v>
                </c:pt>
                <c:pt idx="1">
                  <c:v>104</c:v>
                </c:pt>
                <c:pt idx="2">
                  <c:v>9</c:v>
                </c:pt>
                <c:pt idx="3">
                  <c:v>43</c:v>
                </c:pt>
                <c:pt idx="4">
                  <c:v>77</c:v>
                </c:pt>
                <c:pt idx="5">
                  <c:v>82</c:v>
                </c:pt>
                <c:pt idx="6">
                  <c:v>98</c:v>
                </c:pt>
                <c:pt idx="7">
                  <c:v>155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F0-244A-89D1-66CF52B2714C}"/>
            </c:ext>
          </c:extLst>
        </c:ser>
        <c:ser>
          <c:idx val="2"/>
          <c:order val="2"/>
          <c:tx>
            <c:strRef>
              <c:f>Sheet9!$D$1:$D$2</c:f>
              <c:strCache>
                <c:ptCount val="1"/>
                <c:pt idx="0">
                  <c:v>hebreo, español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Sheet9!$A$3:$A$13</c:f>
              <c:strCache>
                <c:ptCount val="10"/>
                <c:pt idx="0">
                  <c:v>89</c:v>
                </c:pt>
                <c:pt idx="1">
                  <c:v>90</c:v>
                </c:pt>
                <c:pt idx="2">
                  <c:v>91</c:v>
                </c:pt>
                <c:pt idx="3">
                  <c:v>92</c:v>
                </c:pt>
                <c:pt idx="4">
                  <c:v>93</c:v>
                </c:pt>
                <c:pt idx="5">
                  <c:v>94</c:v>
                </c:pt>
                <c:pt idx="6">
                  <c:v>95</c:v>
                </c:pt>
                <c:pt idx="7">
                  <c:v>96</c:v>
                </c:pt>
                <c:pt idx="8">
                  <c:v>97</c:v>
                </c:pt>
                <c:pt idx="9">
                  <c:v>98</c:v>
                </c:pt>
              </c:strCache>
            </c:strRef>
          </c:cat>
          <c:val>
            <c:numRef>
              <c:f>Sheet9!$D$3:$D$13</c:f>
              <c:numCache>
                <c:formatCode>General</c:formatCode>
                <c:ptCount val="10"/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F0-244A-89D1-66CF52B27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317455"/>
        <c:axId val="466050703"/>
      </c:barChart>
      <c:catAx>
        <c:axId val="50331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050703"/>
        <c:crosses val="autoZero"/>
        <c:auto val="1"/>
        <c:lblAlgn val="ctr"/>
        <c:lblOffset val="100"/>
        <c:noMultiLvlLbl val="0"/>
      </c:catAx>
      <c:valAx>
        <c:axId val="466050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31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1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1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12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55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42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60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8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03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13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4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996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6DBE-68A6-447E-BBDF-0B906B5A930D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C5B8-96DE-45E6-9954-60585861D2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30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6B38-FB13-6746-8A61-EBD9179F1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Evolución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española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comunidad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Tetuán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manifiesta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Libro 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muertos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35C58-FC3B-5147-84A3-D911FF8C0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Yaakov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Bentolila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 Ben Gurion</a:t>
            </a:r>
          </a:p>
          <a:p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44051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.png">
            <a:extLst>
              <a:ext uri="{FF2B5EF4-FFF2-40B4-BE49-F238E27FC236}">
                <a16:creationId xmlns:a16="http://schemas.microsoft.com/office/drawing/2014/main" id="{3B7D25D0-4782-2445-B8D9-F0048152A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4C4ACC-F3A6-7142-8EBE-5EC751A86050}"/>
              </a:ext>
            </a:extLst>
          </p:cNvPr>
          <p:cNvSpPr txBox="1"/>
          <p:nvPr/>
        </p:nvSpPr>
        <p:spPr>
          <a:xfrm>
            <a:off x="431540" y="11663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Omisión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anaranjada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0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F03670-16A0-CF43-A4CE-C2DC2EFCE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57032"/>
              </p:ext>
            </p:extLst>
          </p:nvPr>
        </p:nvGraphicFramePr>
        <p:xfrm>
          <a:off x="467543" y="559397"/>
          <a:ext cx="8219327" cy="6298610"/>
        </p:xfrm>
        <a:graphic>
          <a:graphicData uri="http://schemas.openxmlformats.org/drawingml/2006/table">
            <a:tbl>
              <a:tblPr/>
              <a:tblGrid>
                <a:gridCol w="2273435">
                  <a:extLst>
                    <a:ext uri="{9D8B030D-6E8A-4147-A177-3AD203B41FA5}">
                      <a16:colId xmlns:a16="http://schemas.microsoft.com/office/drawing/2014/main" val="2298358641"/>
                    </a:ext>
                  </a:extLst>
                </a:gridCol>
                <a:gridCol w="1486473">
                  <a:extLst>
                    <a:ext uri="{9D8B030D-6E8A-4147-A177-3AD203B41FA5}">
                      <a16:colId xmlns:a16="http://schemas.microsoft.com/office/drawing/2014/main" val="3926281203"/>
                    </a:ext>
                  </a:extLst>
                </a:gridCol>
                <a:gridCol w="1486473">
                  <a:extLst>
                    <a:ext uri="{9D8B030D-6E8A-4147-A177-3AD203B41FA5}">
                      <a16:colId xmlns:a16="http://schemas.microsoft.com/office/drawing/2014/main" val="2362183231"/>
                    </a:ext>
                  </a:extLst>
                </a:gridCol>
                <a:gridCol w="1486473">
                  <a:extLst>
                    <a:ext uri="{9D8B030D-6E8A-4147-A177-3AD203B41FA5}">
                      <a16:colId xmlns:a16="http://schemas.microsoft.com/office/drawing/2014/main" val="4083401871"/>
                    </a:ext>
                  </a:extLst>
                </a:gridCol>
                <a:gridCol w="1486473">
                  <a:extLst>
                    <a:ext uri="{9D8B030D-6E8A-4147-A177-3AD203B41FA5}">
                      <a16:colId xmlns:a16="http://schemas.microsoft.com/office/drawing/2014/main" val="2999126624"/>
                    </a:ext>
                  </a:extLst>
                </a:gridCol>
              </a:tblGrid>
              <a:tr h="3058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Relación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español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hebreo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hebreo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 y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español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9881029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mujer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primera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4070462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mujer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segunda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3170462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viuda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segunda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4697330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hermana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5829994"/>
                  </a:ext>
                </a:extLst>
              </a:tr>
              <a:tr h="48829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madre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5389451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hija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j-cs"/>
                        </a:rPr>
                        <a:t>90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20</a:t>
                      </a: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925758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mujer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510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173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683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50376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viuda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41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370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he-IL" sz="1600" dirty="0">
                          <a:effectLst/>
                          <a:latin typeface="Times New Roman" panose="02020603050405020304" pitchFamily="18" charset="0"/>
                          <a:cs typeface="+mj-cs"/>
                        </a:rPr>
                        <a:t>411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+mj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4385579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abuela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020216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cuñada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3535652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entenada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3915867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hijo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317100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mujer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tercera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490438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nieta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3060174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padre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510110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suegra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106318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tia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0191060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viuda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suegra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7729334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</a:rPr>
                        <a:t>yerno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4532851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1F75A4E-27BC-7D47-8A1C-4101136A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281184" y="1574885"/>
            <a:ext cx="7970816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8A44D-E5EB-6F48-9036-7F37455E75F8}"/>
              </a:ext>
            </a:extLst>
          </p:cNvPr>
          <p:cNvSpPr txBox="1"/>
          <p:nvPr/>
        </p:nvSpPr>
        <p:spPr>
          <a:xfrm>
            <a:off x="652771" y="2742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Lengua y relación familiar</a:t>
            </a:r>
          </a:p>
        </p:txBody>
      </p:sp>
    </p:spTree>
    <p:extLst>
      <p:ext uri="{BB962C8B-B14F-4D97-AF65-F5344CB8AC3E}">
        <p14:creationId xmlns:p14="http://schemas.microsoft.com/office/powerpoint/2010/main" val="8785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85B46E-9C0D-6C47-9420-EF0529336A92}"/>
              </a:ext>
            </a:extLst>
          </p:cNvPr>
          <p:cNvSpPr txBox="1"/>
          <p:nvPr/>
        </p:nvSpPr>
        <p:spPr>
          <a:xfrm>
            <a:off x="755576" y="33265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Lengua y relación familiar 1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E619B5-38A5-FD40-ADBF-4712A7F4BD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9552028"/>
              </p:ext>
            </p:extLst>
          </p:nvPr>
        </p:nvGraphicFramePr>
        <p:xfrm>
          <a:off x="395536" y="980728"/>
          <a:ext cx="8352927" cy="530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031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632DB8-24EC-5540-8B00-4F2AB288483B}"/>
              </a:ext>
            </a:extLst>
          </p:cNvPr>
          <p:cNvSpPr txBox="1"/>
          <p:nvPr/>
        </p:nvSpPr>
        <p:spPr>
          <a:xfrm>
            <a:off x="755576" y="33265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Lengua y relación familiar 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4523CFC-2F8E-4C4F-997B-FE00CE6BB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259017"/>
              </p:ext>
            </p:extLst>
          </p:nvPr>
        </p:nvGraphicFramePr>
        <p:xfrm>
          <a:off x="467544" y="1052736"/>
          <a:ext cx="8280920" cy="52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915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9402C7-4A02-B04E-8B17-5526AB5828A0}"/>
              </a:ext>
            </a:extLst>
          </p:cNvPr>
          <p:cNvSpPr txBox="1"/>
          <p:nvPr/>
        </p:nvSpPr>
        <p:spPr>
          <a:xfrm>
            <a:off x="395536" y="1484784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101329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01DC00-A0D9-6045-A011-11555B28C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8640"/>
            <a:ext cx="4699934" cy="6552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58FD35-CB92-E542-98B2-BFF57C9EF9C1}"/>
              </a:ext>
            </a:extLst>
          </p:cNvPr>
          <p:cNvSpPr txBox="1"/>
          <p:nvPr/>
        </p:nvSpPr>
        <p:spPr>
          <a:xfrm>
            <a:off x="683568" y="1772816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Comité de la cofradía</a:t>
            </a:r>
          </a:p>
          <a:p>
            <a:pPr marL="0" algn="ctr" defTabSz="914400" eaLnBrk="1" latinLnBrk="0" hangingPunct="1"/>
            <a:r>
              <a:rPr 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 de acta</a:t>
            </a:r>
          </a:p>
        </p:txBody>
      </p:sp>
    </p:spTree>
    <p:extLst>
      <p:ext uri="{BB962C8B-B14F-4D97-AF65-F5344CB8AC3E}">
        <p14:creationId xmlns:p14="http://schemas.microsoft.com/office/powerpoint/2010/main" val="70859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7A514A-45F4-A94B-8BAD-87858CE1B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40968"/>
            <a:ext cx="3048000" cy="2489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A97B1A-4CBE-9942-A975-59AE7A1C2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6" y="28782"/>
            <a:ext cx="4708040" cy="684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8AF84D-F9B1-3B4D-B2D3-0F9F1B0312B7}"/>
              </a:ext>
            </a:extLst>
          </p:cNvPr>
          <p:cNvSpPr txBox="1"/>
          <p:nvPr/>
        </p:nvSpPr>
        <p:spPr>
          <a:xfrm>
            <a:off x="587388" y="1268760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Registro</a:t>
            </a:r>
          </a:p>
          <a:p>
            <a:pPr marL="0" algn="ctr" defTabSz="914400" eaLnBrk="1" latinLnBrk="0" hangingPunct="1"/>
            <a:r>
              <a:rPr 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Tapa y Ejemplo</a:t>
            </a:r>
          </a:p>
        </p:txBody>
      </p:sp>
    </p:spTree>
    <p:extLst>
      <p:ext uri="{BB962C8B-B14F-4D97-AF65-F5344CB8AC3E}">
        <p14:creationId xmlns:p14="http://schemas.microsoft.com/office/powerpoint/2010/main" val="347855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B099BB-1F2F-4344-8E03-F30E8AB8A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000"/>
            <a:ext cx="4686685" cy="684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C0AB94-53C0-4C47-8051-7A72BD48C15C}"/>
              </a:ext>
            </a:extLst>
          </p:cNvPr>
          <p:cNvSpPr txBox="1"/>
          <p:nvPr/>
        </p:nvSpPr>
        <p:spPr>
          <a:xfrm>
            <a:off x="755576" y="1868340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 de anotación en español</a:t>
            </a:r>
          </a:p>
        </p:txBody>
      </p:sp>
    </p:spTree>
    <p:extLst>
      <p:ext uri="{BB962C8B-B14F-4D97-AF65-F5344CB8AC3E}">
        <p14:creationId xmlns:p14="http://schemas.microsoft.com/office/powerpoint/2010/main" val="65404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9B25-C4FD-5E4B-8872-FD505DF2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tradicionales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modernos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1BFDA-3B3E-654F-820D-226C533CA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30027"/>
            <a:ext cx="4040188" cy="639762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Anotación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española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54AF5-2603-EA4E-ABBE-D6E6201FA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616" y="1500120"/>
            <a:ext cx="2651635" cy="4953215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Simha</a:t>
            </a:r>
            <a:endParaRPr lang="en-US" sz="2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Perla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Jaime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Jacob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Isaac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Fortunato</a:t>
            </a:r>
          </a:p>
          <a:p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Messody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Moises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Rachel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Simón</a:t>
            </a:r>
          </a:p>
          <a:p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Alfon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Bencid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09E65-B44E-4344-8C93-324A84E44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0027"/>
            <a:ext cx="4041775" cy="639762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Anotación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hebrea</a:t>
            </a: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EDE75-3437-EB42-8F69-8B39DE366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03700" y="1500120"/>
            <a:ext cx="2652676" cy="4953215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he-IL" sz="2900" dirty="0" err="1">
                <a:solidFill>
                  <a:srgbClr val="FF0000"/>
                </a:solidFill>
                <a:cs typeface="+mj-cs"/>
              </a:rPr>
              <a:t>אליגריאה</a:t>
            </a:r>
            <a:endParaRPr lang="en-US" sz="2900" dirty="0">
              <a:solidFill>
                <a:srgbClr val="FF0000"/>
              </a:solidFill>
              <a:cs typeface="+mj-cs"/>
            </a:endParaRPr>
          </a:p>
          <a:p>
            <a:pPr algn="r" rtl="1"/>
            <a:r>
              <a:rPr lang="he-IL" sz="2900" dirty="0" err="1">
                <a:cs typeface="+mj-cs"/>
              </a:rPr>
              <a:t>ג׳והאר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חיים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יעקב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יצחק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מסעוד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 err="1">
                <a:cs typeface="+mj-cs"/>
              </a:rPr>
              <a:t>מסעודא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מרים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משה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רחל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שמחה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שמעון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 err="1">
                <a:cs typeface="+mj-cs"/>
              </a:rPr>
              <a:t>כלפון</a:t>
            </a:r>
            <a:endParaRPr lang="en-US" sz="2900" dirty="0">
              <a:cs typeface="+mj-cs"/>
            </a:endParaRPr>
          </a:p>
          <a:p>
            <a:pPr algn="r" rtl="1"/>
            <a:r>
              <a:rPr lang="he-IL" sz="2900" dirty="0">
                <a:cs typeface="+mj-cs"/>
              </a:rPr>
              <a:t>סעיד</a:t>
            </a:r>
            <a:endParaRPr lang="en-US" sz="2900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9B25-C4FD-5E4B-8872-FD505DF2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dos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1BFDA-3B3E-654F-820D-226C533CA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549" y="707211"/>
            <a:ext cx="4040188" cy="639762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Anotación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española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54AF5-2603-EA4E-ABBE-D6E6201FA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4505" y="1346973"/>
            <a:ext cx="4968552" cy="5169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Wahnón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viuda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Salomon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Sananes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Benjo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Acrich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mujer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Lyahu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Levy 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Tobelem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Benmyara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Cohen  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Estrella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Benezri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ederhy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viuda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Benchimol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Estrella Hasan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Taurel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viuda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Jalfon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Hachuel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Luna Cohen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Benolol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viuda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Benzaquen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Rachel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Alfon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Benoliel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viuda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Ab.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Benbunan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</a:t>
            </a: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Rachel Cohen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 Ry.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Hayim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Bibas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Farache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632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Darmón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mujer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Sr.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Benmaman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09E65-B44E-4344-8C93-324A84E44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6758" y="707211"/>
            <a:ext cx="4041775" cy="639762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Anotación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hebrea</a:t>
            </a: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EDE75-3437-EB42-8F69-8B39DE366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28693" y="1346973"/>
            <a:ext cx="3516772" cy="509723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000" dirty="0">
                <a:cs typeface="+mj-cs"/>
              </a:rPr>
              <a:t>סול </a:t>
            </a:r>
            <a:r>
              <a:rPr lang="he-IL" sz="2000" dirty="0" err="1">
                <a:cs typeface="+mj-cs"/>
              </a:rPr>
              <a:t>איסוסי</a:t>
            </a:r>
            <a:r>
              <a:rPr lang="he-IL" sz="2000" dirty="0">
                <a:cs typeface="+mj-cs"/>
              </a:rPr>
              <a:t> אל׳ שלמה </a:t>
            </a:r>
            <a:r>
              <a:rPr lang="he-IL" sz="2000" dirty="0" err="1">
                <a:cs typeface="+mj-cs"/>
              </a:rPr>
              <a:t>סנאניץ</a:t>
            </a:r>
            <a:endParaRPr lang="he-IL" sz="2000" dirty="0">
              <a:cs typeface="+mj-cs"/>
            </a:endParaRPr>
          </a:p>
          <a:p>
            <a:pPr marL="0" indent="0" algn="r" rtl="1">
              <a:lnSpc>
                <a:spcPct val="120000"/>
              </a:lnSpc>
              <a:spcBef>
                <a:spcPts val="1200"/>
              </a:spcBef>
              <a:buNone/>
            </a:pPr>
            <a:r>
              <a:rPr lang="he-IL" sz="2000" dirty="0">
                <a:cs typeface="+mj-cs"/>
              </a:rPr>
              <a:t>לאה בן ג׳ו אשת אליהו הלוי</a:t>
            </a:r>
          </a:p>
          <a:p>
            <a:pPr marL="0" indent="0" algn="r" rtl="1">
              <a:lnSpc>
                <a:spcPct val="120000"/>
              </a:lnSpc>
              <a:spcBef>
                <a:spcPts val="1200"/>
              </a:spcBef>
              <a:buNone/>
            </a:pPr>
            <a:r>
              <a:rPr lang="he-IL" sz="2000" dirty="0">
                <a:cs typeface="+mj-cs"/>
              </a:rPr>
              <a:t>שמחה טוב עלם אל׳ מסעוד טוב עלם</a:t>
            </a:r>
          </a:p>
          <a:p>
            <a:pPr marL="0" indent="0" algn="r" rtl="1">
              <a:lnSpc>
                <a:spcPct val="120000"/>
              </a:lnSpc>
              <a:spcBef>
                <a:spcPts val="1200"/>
              </a:spcBef>
              <a:buNone/>
            </a:pPr>
            <a:r>
              <a:rPr lang="he-IL" sz="2000" dirty="0" err="1">
                <a:cs typeface="+mj-cs"/>
              </a:rPr>
              <a:t>איסטרילייא</a:t>
            </a:r>
            <a:r>
              <a:rPr lang="he-IL" sz="2000" dirty="0">
                <a:cs typeface="+mj-cs"/>
              </a:rPr>
              <a:t> בנזרי אל׳ הלל בן שמול</a:t>
            </a:r>
          </a:p>
          <a:p>
            <a:pPr marL="0" indent="0" algn="r" rtl="1">
              <a:lnSpc>
                <a:spcPct val="120000"/>
              </a:lnSpc>
              <a:spcBef>
                <a:spcPts val="1800"/>
              </a:spcBef>
              <a:buNone/>
            </a:pPr>
            <a:r>
              <a:rPr lang="he-IL" sz="2000" dirty="0" err="1">
                <a:cs typeface="+mj-cs"/>
              </a:rPr>
              <a:t>איסטרילייא</a:t>
            </a:r>
            <a:r>
              <a:rPr lang="he-IL" sz="2000" dirty="0">
                <a:cs typeface="+mj-cs"/>
              </a:rPr>
              <a:t> </a:t>
            </a:r>
            <a:r>
              <a:rPr lang="he-IL" sz="2000" dirty="0" err="1">
                <a:cs typeface="+mj-cs"/>
              </a:rPr>
              <a:t>חסאן</a:t>
            </a:r>
            <a:r>
              <a:rPr lang="he-IL" sz="2000" dirty="0">
                <a:cs typeface="+mj-cs"/>
              </a:rPr>
              <a:t> אל׳ </a:t>
            </a:r>
            <a:r>
              <a:rPr lang="he-IL" sz="2000" dirty="0" err="1">
                <a:cs typeface="+mj-cs"/>
              </a:rPr>
              <a:t>כלפון</a:t>
            </a:r>
            <a:r>
              <a:rPr lang="he-IL" sz="2000" dirty="0">
                <a:cs typeface="+mj-cs"/>
              </a:rPr>
              <a:t> </a:t>
            </a:r>
            <a:r>
              <a:rPr lang="he-IL" sz="2000" dirty="0" err="1">
                <a:cs typeface="+mj-cs"/>
              </a:rPr>
              <a:t>חג׳ואל</a:t>
            </a:r>
            <a:endParaRPr lang="he-IL" sz="2000" dirty="0">
              <a:cs typeface="+mj-cs"/>
            </a:endParaRPr>
          </a:p>
          <a:p>
            <a:pPr marL="0" indent="0" algn="r" rtl="1">
              <a:lnSpc>
                <a:spcPct val="120000"/>
              </a:lnSpc>
              <a:spcBef>
                <a:spcPts val="1800"/>
              </a:spcBef>
              <a:buNone/>
            </a:pPr>
            <a:r>
              <a:rPr lang="he-IL" sz="2000" dirty="0">
                <a:cs typeface="+mj-cs"/>
              </a:rPr>
              <a:t>לונה כהן </a:t>
            </a:r>
            <a:r>
              <a:rPr lang="he-IL" sz="2000" dirty="0">
                <a:solidFill>
                  <a:srgbClr val="FF0000"/>
                </a:solidFill>
                <a:cs typeface="+mj-cs"/>
              </a:rPr>
              <a:t>בן </a:t>
            </a:r>
            <a:r>
              <a:rPr lang="he-IL" sz="2000" dirty="0" err="1">
                <a:solidFill>
                  <a:srgbClr val="FF0000"/>
                </a:solidFill>
                <a:cs typeface="+mj-cs"/>
              </a:rPr>
              <a:t>עולון</a:t>
            </a:r>
            <a:r>
              <a:rPr lang="he-IL" sz="2000" dirty="0">
                <a:solidFill>
                  <a:srgbClr val="FF0000"/>
                </a:solidFill>
                <a:cs typeface="+mj-cs"/>
              </a:rPr>
              <a:t> </a:t>
            </a:r>
            <a:r>
              <a:rPr lang="he-IL" sz="2000" dirty="0">
                <a:cs typeface="+mj-cs"/>
              </a:rPr>
              <a:t>אל׳ ממון בן זקן</a:t>
            </a:r>
          </a:p>
          <a:p>
            <a:pPr marL="0" indent="0" algn="r" rtl="1">
              <a:lnSpc>
                <a:spcPct val="120000"/>
              </a:lnSpc>
              <a:spcBef>
                <a:spcPts val="1800"/>
              </a:spcBef>
              <a:buNone/>
            </a:pPr>
            <a:r>
              <a:rPr lang="he-IL" sz="2000" dirty="0">
                <a:cs typeface="+mj-cs"/>
              </a:rPr>
              <a:t>רחל </a:t>
            </a:r>
            <a:r>
              <a:rPr lang="he-IL" sz="2000" dirty="0" err="1">
                <a:cs typeface="+mj-cs"/>
              </a:rPr>
              <a:t>כלפון</a:t>
            </a:r>
            <a:r>
              <a:rPr lang="he-IL" sz="2000" dirty="0">
                <a:cs typeface="+mj-cs"/>
              </a:rPr>
              <a:t> אל׳ אב׳ בן בונאן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1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A89E-6490-EB46-8693-44D6B6A12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9A389-E8B0-4A4C-A953-A033FAD6F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3578" y="1628800"/>
            <a:ext cx="7596844" cy="3951288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</a:pP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Sesiones del comité de la </a:t>
            </a:r>
            <a:r>
              <a:rPr lang="es-E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Hebrá</a:t>
            </a: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Qaddishá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Apellidos dobles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Apellidos de mujeres casadas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 maneras de anotar hombres y mujeres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Omisión de nombres de pila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 del hebreo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347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.png">
            <a:extLst>
              <a:ext uri="{FF2B5EF4-FFF2-40B4-BE49-F238E27FC236}">
                <a16:creationId xmlns:a16="http://schemas.microsoft.com/office/drawing/2014/main" id="{129AFEEE-766D-944A-A628-BB447360B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AA9BE3-DBFE-9341-B144-7A36580718E0}"/>
              </a:ext>
            </a:extLst>
          </p:cNvPr>
          <p:cNvSpPr/>
          <p:nvPr/>
        </p:nvSpPr>
        <p:spPr>
          <a:xfrm>
            <a:off x="3275856" y="476672"/>
            <a:ext cx="252028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4CA701-A8C8-8D49-A9D5-D75DF861D38D}"/>
              </a:ext>
            </a:extLst>
          </p:cNvPr>
          <p:cNvSpPr txBox="1"/>
          <p:nvPr/>
        </p:nvSpPr>
        <p:spPr>
          <a:xfrm>
            <a:off x="0" y="292006"/>
            <a:ext cx="9036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Emergencia del uso de apellidos dobles</a:t>
            </a:r>
          </a:p>
        </p:txBody>
      </p:sp>
    </p:spTree>
    <p:extLst>
      <p:ext uri="{BB962C8B-B14F-4D97-AF65-F5344CB8AC3E}">
        <p14:creationId xmlns:p14="http://schemas.microsoft.com/office/powerpoint/2010/main" val="43437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277F-B8F1-DB4C-A129-0DA39D34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Identificación de difuntas por relación a un familiar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C48D30-439E-B243-910E-51E6DE064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7900"/>
              </p:ext>
            </p:extLst>
          </p:nvPr>
        </p:nvGraphicFramePr>
        <p:xfrm>
          <a:off x="971600" y="1700808"/>
          <a:ext cx="7272808" cy="4267200"/>
        </p:xfrm>
        <a:graphic>
          <a:graphicData uri="http://schemas.openxmlformats.org/drawingml/2006/table">
            <a:tbl>
              <a:tblPr/>
              <a:tblGrid>
                <a:gridCol w="3636404">
                  <a:extLst>
                    <a:ext uri="{9D8B030D-6E8A-4147-A177-3AD203B41FA5}">
                      <a16:colId xmlns:a16="http://schemas.microsoft.com/office/drawing/2014/main" val="2915360599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864914658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</a:rPr>
                        <a:t>Definición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effectLst/>
                          <a:latin typeface="Times New Roman" panose="02020603050405020304" pitchFamily="18" charset="0"/>
                        </a:rPr>
                        <a:t>Veces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49669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</a:rPr>
                        <a:t>Esposa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 de 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67602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Madre de 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292625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</a:rPr>
                        <a:t>Hija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 de 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9035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</a:rPr>
                        <a:t>Viuda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 de 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49102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Hermana de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247817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Segunda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</a:rPr>
                        <a:t>esposa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 de 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2881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</a:rPr>
                        <a:t>Suegra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 de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26790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Times New Roman" panose="02020603050405020304" pitchFamily="18" charset="0"/>
                        </a:rPr>
                        <a:t>Sin especificar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636620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Times New Roman" panose="02020603050405020304" pitchFamily="18" charset="0"/>
                        </a:rPr>
                        <a:t>Nieta de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88928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A15CA72-2608-474E-99EF-B24B25E69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5199" y="1674700"/>
            <a:ext cx="1662356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0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331</Words>
  <Application>Microsoft Macintosh PowerPoint</Application>
  <PresentationFormat>On-screen Show (4:3)</PresentationFormat>
  <Paragraphs>196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Evolución de la influencia española en la comunidad de Tetuán tal como se manifiesta en el Libro de sus muertos</vt:lpstr>
      <vt:lpstr>PowerPoint Presentation</vt:lpstr>
      <vt:lpstr>PowerPoint Presentation</vt:lpstr>
      <vt:lpstr>PowerPoint Presentation</vt:lpstr>
      <vt:lpstr>Nombres tradicionales y modernos</vt:lpstr>
      <vt:lpstr>Tres apellidos vs. dos</vt:lpstr>
      <vt:lpstr>Puntos a examinar</vt:lpstr>
      <vt:lpstr>PowerPoint Presentation</vt:lpstr>
      <vt:lpstr>Identificación de difuntas por relación a un familiar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JacobBT</dc:creator>
  <cp:lastModifiedBy>Microsoft Office User</cp:lastModifiedBy>
  <cp:revision>37</cp:revision>
  <dcterms:created xsi:type="dcterms:W3CDTF">2013-12-01T17:50:38Z</dcterms:created>
  <dcterms:modified xsi:type="dcterms:W3CDTF">2019-10-10T12:25:00Z</dcterms:modified>
</cp:coreProperties>
</file>