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71" r:id="rId3"/>
    <p:sldId id="272" r:id="rId4"/>
    <p:sldId id="273" r:id="rId5"/>
    <p:sldId id="264" r:id="rId6"/>
    <p:sldId id="266" r:id="rId7"/>
    <p:sldId id="276" r:id="rId8"/>
    <p:sldId id="265" r:id="rId9"/>
    <p:sldId id="274" r:id="rId10"/>
    <p:sldId id="267" r:id="rId11"/>
    <p:sldId id="270" r:id="rId12"/>
    <p:sldId id="269" r:id="rId13"/>
    <p:sldId id="268" r:id="rId14"/>
    <p:sldId id="275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4674"/>
  </p:normalViewPr>
  <p:slideViewPr>
    <p:cSldViewPr>
      <p:cViewPr varScale="1">
        <p:scale>
          <a:sx n="124" d="100"/>
          <a:sy n="124" d="100"/>
        </p:scale>
        <p:origin x="72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acobbentolila/Desktop/Alcala&#769;%20folder/Rsrv%20%20folder/Qirva%20veSaf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acobbentolila/Desktop/Alcala&#769;%20folder/Rsrv%20%20folder/Qirva%20veSaf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[Qirva veSafa.xlsx]Sheet5!PivotTable1</c:name>
    <c:fmtId val="3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5.1621917483912871E-2"/>
          <c:y val="3.0583545829013372E-2"/>
          <c:w val="0.83413911122182627"/>
          <c:h val="0.876346148457421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Sheet5!$B$1:$B$2</c:f>
              <c:strCache>
                <c:ptCount val="1"/>
                <c:pt idx="0">
                  <c:v>español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Sheet5!$A$3:$A$22</c:f>
              <c:strCache>
                <c:ptCount val="19"/>
                <c:pt idx="0">
                  <c:v>abuela</c:v>
                </c:pt>
                <c:pt idx="1">
                  <c:v>cuñada</c:v>
                </c:pt>
                <c:pt idx="2">
                  <c:v>entinada</c:v>
                </c:pt>
                <c:pt idx="3">
                  <c:v>hermana</c:v>
                </c:pt>
                <c:pt idx="4">
                  <c:v>hija</c:v>
                </c:pt>
                <c:pt idx="5">
                  <c:v>hijo</c:v>
                </c:pt>
                <c:pt idx="6">
                  <c:v>madre</c:v>
                </c:pt>
                <c:pt idx="7">
                  <c:v>mujer</c:v>
                </c:pt>
                <c:pt idx="8">
                  <c:v>mujer primera</c:v>
                </c:pt>
                <c:pt idx="9">
                  <c:v>mujer segunda</c:v>
                </c:pt>
                <c:pt idx="10">
                  <c:v>mujer tercera</c:v>
                </c:pt>
                <c:pt idx="11">
                  <c:v>nieta</c:v>
                </c:pt>
                <c:pt idx="12">
                  <c:v>padre</c:v>
                </c:pt>
                <c:pt idx="13">
                  <c:v>suegra</c:v>
                </c:pt>
                <c:pt idx="14">
                  <c:v>tia</c:v>
                </c:pt>
                <c:pt idx="15">
                  <c:v>viuda</c:v>
                </c:pt>
                <c:pt idx="16">
                  <c:v>viuda segunda</c:v>
                </c:pt>
                <c:pt idx="17">
                  <c:v>viuda, suegra</c:v>
                </c:pt>
                <c:pt idx="18">
                  <c:v>yerno</c:v>
                </c:pt>
              </c:strCache>
            </c:strRef>
          </c:cat>
          <c:val>
            <c:numRef>
              <c:f>Sheet5!$B$3:$B$22</c:f>
              <c:numCache>
                <c:formatCode>General</c:formatCode>
                <c:ptCount val="1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26</c:v>
                </c:pt>
                <c:pt idx="4">
                  <c:v>118</c:v>
                </c:pt>
                <c:pt idx="5">
                  <c:v>31</c:v>
                </c:pt>
                <c:pt idx="6">
                  <c:v>195</c:v>
                </c:pt>
                <c:pt idx="7">
                  <c:v>510</c:v>
                </c:pt>
                <c:pt idx="9">
                  <c:v>13</c:v>
                </c:pt>
                <c:pt idx="10">
                  <c:v>1</c:v>
                </c:pt>
                <c:pt idx="11">
                  <c:v>3</c:v>
                </c:pt>
                <c:pt idx="12">
                  <c:v>1</c:v>
                </c:pt>
                <c:pt idx="13">
                  <c:v>9</c:v>
                </c:pt>
                <c:pt idx="14">
                  <c:v>2</c:v>
                </c:pt>
                <c:pt idx="15">
                  <c:v>41</c:v>
                </c:pt>
                <c:pt idx="1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6F-734E-B266-0C7A4A9AD9A1}"/>
            </c:ext>
          </c:extLst>
        </c:ser>
        <c:ser>
          <c:idx val="1"/>
          <c:order val="1"/>
          <c:tx>
            <c:strRef>
              <c:f>Sheet5!$C$1:$C$2</c:f>
              <c:strCache>
                <c:ptCount val="1"/>
                <c:pt idx="0">
                  <c:v>hebreo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Sheet5!$A$3:$A$22</c:f>
              <c:strCache>
                <c:ptCount val="19"/>
                <c:pt idx="0">
                  <c:v>abuela</c:v>
                </c:pt>
                <c:pt idx="1">
                  <c:v>cuñada</c:v>
                </c:pt>
                <c:pt idx="2">
                  <c:v>entinada</c:v>
                </c:pt>
                <c:pt idx="3">
                  <c:v>hermana</c:v>
                </c:pt>
                <c:pt idx="4">
                  <c:v>hija</c:v>
                </c:pt>
                <c:pt idx="5">
                  <c:v>hijo</c:v>
                </c:pt>
                <c:pt idx="6">
                  <c:v>madre</c:v>
                </c:pt>
                <c:pt idx="7">
                  <c:v>mujer</c:v>
                </c:pt>
                <c:pt idx="8">
                  <c:v>mujer primera</c:v>
                </c:pt>
                <c:pt idx="9">
                  <c:v>mujer segunda</c:v>
                </c:pt>
                <c:pt idx="10">
                  <c:v>mujer tercera</c:v>
                </c:pt>
                <c:pt idx="11">
                  <c:v>nieta</c:v>
                </c:pt>
                <c:pt idx="12">
                  <c:v>padre</c:v>
                </c:pt>
                <c:pt idx="13">
                  <c:v>suegra</c:v>
                </c:pt>
                <c:pt idx="14">
                  <c:v>tia</c:v>
                </c:pt>
                <c:pt idx="15">
                  <c:v>viuda</c:v>
                </c:pt>
                <c:pt idx="16">
                  <c:v>viuda segunda</c:v>
                </c:pt>
                <c:pt idx="17">
                  <c:v>viuda, suegra</c:v>
                </c:pt>
                <c:pt idx="18">
                  <c:v>yerno</c:v>
                </c:pt>
              </c:strCache>
            </c:strRef>
          </c:cat>
          <c:val>
            <c:numRef>
              <c:f>Sheet5!$C$3:$C$22</c:f>
              <c:numCache>
                <c:formatCode>General</c:formatCode>
                <c:ptCount val="19"/>
                <c:pt idx="3">
                  <c:v>3</c:v>
                </c:pt>
                <c:pt idx="4">
                  <c:v>90</c:v>
                </c:pt>
                <c:pt idx="6">
                  <c:v>9</c:v>
                </c:pt>
                <c:pt idx="7">
                  <c:v>173</c:v>
                </c:pt>
                <c:pt idx="8">
                  <c:v>1</c:v>
                </c:pt>
                <c:pt idx="9">
                  <c:v>2</c:v>
                </c:pt>
                <c:pt idx="15">
                  <c:v>370</c:v>
                </c:pt>
                <c:pt idx="1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6F-734E-B266-0C7A4A9AD9A1}"/>
            </c:ext>
          </c:extLst>
        </c:ser>
        <c:ser>
          <c:idx val="2"/>
          <c:order val="2"/>
          <c:tx>
            <c:strRef>
              <c:f>Sheet5!$D$1:$D$2</c:f>
              <c:strCache>
                <c:ptCount val="1"/>
                <c:pt idx="0">
                  <c:v>hebreo, español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Sheet5!$A$3:$A$22</c:f>
              <c:strCache>
                <c:ptCount val="19"/>
                <c:pt idx="0">
                  <c:v>abuela</c:v>
                </c:pt>
                <c:pt idx="1">
                  <c:v>cuñada</c:v>
                </c:pt>
                <c:pt idx="2">
                  <c:v>entinada</c:v>
                </c:pt>
                <c:pt idx="3">
                  <c:v>hermana</c:v>
                </c:pt>
                <c:pt idx="4">
                  <c:v>hija</c:v>
                </c:pt>
                <c:pt idx="5">
                  <c:v>hijo</c:v>
                </c:pt>
                <c:pt idx="6">
                  <c:v>madre</c:v>
                </c:pt>
                <c:pt idx="7">
                  <c:v>mujer</c:v>
                </c:pt>
                <c:pt idx="8">
                  <c:v>mujer primera</c:v>
                </c:pt>
                <c:pt idx="9">
                  <c:v>mujer segunda</c:v>
                </c:pt>
                <c:pt idx="10">
                  <c:v>mujer tercera</c:v>
                </c:pt>
                <c:pt idx="11">
                  <c:v>nieta</c:v>
                </c:pt>
                <c:pt idx="12">
                  <c:v>padre</c:v>
                </c:pt>
                <c:pt idx="13">
                  <c:v>suegra</c:v>
                </c:pt>
                <c:pt idx="14">
                  <c:v>tia</c:v>
                </c:pt>
                <c:pt idx="15">
                  <c:v>viuda</c:v>
                </c:pt>
                <c:pt idx="16">
                  <c:v>viuda segunda</c:v>
                </c:pt>
                <c:pt idx="17">
                  <c:v>viuda, suegra</c:v>
                </c:pt>
                <c:pt idx="18">
                  <c:v>yerno</c:v>
                </c:pt>
              </c:strCache>
            </c:strRef>
          </c:cat>
          <c:val>
            <c:numRef>
              <c:f>Sheet5!$D$3:$D$22</c:f>
              <c:numCache>
                <c:formatCode>General</c:formatCode>
                <c:ptCount val="19"/>
                <c:pt idx="1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6F-734E-B266-0C7A4A9AD9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2151999"/>
        <c:axId val="465690703"/>
      </c:barChart>
      <c:catAx>
        <c:axId val="462151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5690703"/>
        <c:crosses val="autoZero"/>
        <c:auto val="1"/>
        <c:lblAlgn val="ctr"/>
        <c:lblOffset val="100"/>
        <c:noMultiLvlLbl val="0"/>
      </c:catAx>
      <c:valAx>
        <c:axId val="4656907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21519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[Qirva veSafa.xlsx]Sheet9!PivotTable2</c:name>
    <c:fmtId val="3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Sheet9!$B$1:$B$2</c:f>
              <c:strCache>
                <c:ptCount val="1"/>
                <c:pt idx="0">
                  <c:v>español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Sheet9!$A$3:$A$13</c:f>
              <c:strCache>
                <c:ptCount val="10"/>
                <c:pt idx="0">
                  <c:v>89</c:v>
                </c:pt>
                <c:pt idx="1">
                  <c:v>90</c:v>
                </c:pt>
                <c:pt idx="2">
                  <c:v>91</c:v>
                </c:pt>
                <c:pt idx="3">
                  <c:v>92</c:v>
                </c:pt>
                <c:pt idx="4">
                  <c:v>93</c:v>
                </c:pt>
                <c:pt idx="5">
                  <c:v>94</c:v>
                </c:pt>
                <c:pt idx="6">
                  <c:v>95</c:v>
                </c:pt>
                <c:pt idx="7">
                  <c:v>96</c:v>
                </c:pt>
                <c:pt idx="8">
                  <c:v>97</c:v>
                </c:pt>
                <c:pt idx="9">
                  <c:v>98</c:v>
                </c:pt>
              </c:strCache>
            </c:strRef>
          </c:cat>
          <c:val>
            <c:numRef>
              <c:f>Sheet9!$B$3:$B$13</c:f>
              <c:numCache>
                <c:formatCode>General</c:formatCode>
                <c:ptCount val="10"/>
                <c:pt idx="0">
                  <c:v>11</c:v>
                </c:pt>
                <c:pt idx="1">
                  <c:v>122</c:v>
                </c:pt>
                <c:pt idx="2">
                  <c:v>230</c:v>
                </c:pt>
                <c:pt idx="3">
                  <c:v>185</c:v>
                </c:pt>
                <c:pt idx="4">
                  <c:v>141</c:v>
                </c:pt>
                <c:pt idx="5">
                  <c:v>145</c:v>
                </c:pt>
                <c:pt idx="6">
                  <c:v>62</c:v>
                </c:pt>
                <c:pt idx="7">
                  <c:v>31</c:v>
                </c:pt>
                <c:pt idx="8">
                  <c:v>26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F0-244A-89D1-66CF52B2714C}"/>
            </c:ext>
          </c:extLst>
        </c:ser>
        <c:ser>
          <c:idx val="1"/>
          <c:order val="1"/>
          <c:tx>
            <c:strRef>
              <c:f>Sheet9!$C$1:$C$2</c:f>
              <c:strCache>
                <c:ptCount val="1"/>
                <c:pt idx="0">
                  <c:v>hebreo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Sheet9!$A$3:$A$13</c:f>
              <c:strCache>
                <c:ptCount val="10"/>
                <c:pt idx="0">
                  <c:v>89</c:v>
                </c:pt>
                <c:pt idx="1">
                  <c:v>90</c:v>
                </c:pt>
                <c:pt idx="2">
                  <c:v>91</c:v>
                </c:pt>
                <c:pt idx="3">
                  <c:v>92</c:v>
                </c:pt>
                <c:pt idx="4">
                  <c:v>93</c:v>
                </c:pt>
                <c:pt idx="5">
                  <c:v>94</c:v>
                </c:pt>
                <c:pt idx="6">
                  <c:v>95</c:v>
                </c:pt>
                <c:pt idx="7">
                  <c:v>96</c:v>
                </c:pt>
                <c:pt idx="8">
                  <c:v>97</c:v>
                </c:pt>
                <c:pt idx="9">
                  <c:v>98</c:v>
                </c:pt>
              </c:strCache>
            </c:strRef>
          </c:cat>
          <c:val>
            <c:numRef>
              <c:f>Sheet9!$C$3:$C$13</c:f>
              <c:numCache>
                <c:formatCode>General</c:formatCode>
                <c:ptCount val="10"/>
                <c:pt idx="0">
                  <c:v>73</c:v>
                </c:pt>
                <c:pt idx="1">
                  <c:v>104</c:v>
                </c:pt>
                <c:pt idx="2">
                  <c:v>9</c:v>
                </c:pt>
                <c:pt idx="3">
                  <c:v>43</c:v>
                </c:pt>
                <c:pt idx="4">
                  <c:v>77</c:v>
                </c:pt>
                <c:pt idx="5">
                  <c:v>82</c:v>
                </c:pt>
                <c:pt idx="6">
                  <c:v>98</c:v>
                </c:pt>
                <c:pt idx="7">
                  <c:v>155</c:v>
                </c:pt>
                <c:pt idx="8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F0-244A-89D1-66CF52B2714C}"/>
            </c:ext>
          </c:extLst>
        </c:ser>
        <c:ser>
          <c:idx val="2"/>
          <c:order val="2"/>
          <c:tx>
            <c:strRef>
              <c:f>Sheet9!$D$1:$D$2</c:f>
              <c:strCache>
                <c:ptCount val="1"/>
                <c:pt idx="0">
                  <c:v>hebreo, español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Sheet9!$A$3:$A$13</c:f>
              <c:strCache>
                <c:ptCount val="10"/>
                <c:pt idx="0">
                  <c:v>89</c:v>
                </c:pt>
                <c:pt idx="1">
                  <c:v>90</c:v>
                </c:pt>
                <c:pt idx="2">
                  <c:v>91</c:v>
                </c:pt>
                <c:pt idx="3">
                  <c:v>92</c:v>
                </c:pt>
                <c:pt idx="4">
                  <c:v>93</c:v>
                </c:pt>
                <c:pt idx="5">
                  <c:v>94</c:v>
                </c:pt>
                <c:pt idx="6">
                  <c:v>95</c:v>
                </c:pt>
                <c:pt idx="7">
                  <c:v>96</c:v>
                </c:pt>
                <c:pt idx="8">
                  <c:v>97</c:v>
                </c:pt>
                <c:pt idx="9">
                  <c:v>98</c:v>
                </c:pt>
              </c:strCache>
            </c:strRef>
          </c:cat>
          <c:val>
            <c:numRef>
              <c:f>Sheet9!$D$3:$D$13</c:f>
              <c:numCache>
                <c:formatCode>General</c:formatCode>
                <c:ptCount val="10"/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3F0-244A-89D1-66CF52B271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3317455"/>
        <c:axId val="466050703"/>
      </c:barChart>
      <c:catAx>
        <c:axId val="5033174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6050703"/>
        <c:crosses val="autoZero"/>
        <c:auto val="1"/>
        <c:lblAlgn val="ctr"/>
        <c:lblOffset val="100"/>
        <c:noMultiLvlLbl val="0"/>
      </c:catAx>
      <c:valAx>
        <c:axId val="4660507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3174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DBE-68A6-447E-BBDF-0B906B5A930D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C5B8-96DE-45E6-9954-60585861D2B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318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DBE-68A6-447E-BBDF-0B906B5A930D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C5B8-96DE-45E6-9954-60585861D2B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5410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DBE-68A6-447E-BBDF-0B906B5A930D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C5B8-96DE-45E6-9954-60585861D2B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9123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DBE-68A6-447E-BBDF-0B906B5A930D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C5B8-96DE-45E6-9954-60585861D2B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6550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DBE-68A6-447E-BBDF-0B906B5A930D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C5B8-96DE-45E6-9954-60585861D2B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142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DBE-68A6-447E-BBDF-0B906B5A930D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C5B8-96DE-45E6-9954-60585861D2B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7607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DBE-68A6-447E-BBDF-0B906B5A930D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C5B8-96DE-45E6-9954-60585861D2B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6822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DBE-68A6-447E-BBDF-0B906B5A930D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C5B8-96DE-45E6-9954-60585861D2B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5031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DBE-68A6-447E-BBDF-0B906B5A930D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C5B8-96DE-45E6-9954-60585861D2B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1138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DBE-68A6-447E-BBDF-0B906B5A930D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C5B8-96DE-45E6-9954-60585861D2B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242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56DBE-68A6-447E-BBDF-0B906B5A930D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3C5B8-96DE-45E6-9954-60585861D2B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9967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56DBE-68A6-447E-BBDF-0B906B5A930D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3C5B8-96DE-45E6-9954-60585861D2BD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5308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46B38-FB13-6746-8A61-EBD9179F1C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2043658"/>
          </a:xfrm>
        </p:spPr>
        <p:txBody>
          <a:bodyPr>
            <a:normAutofit fontScale="90000"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Evolución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influencia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española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comunidad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Tetuán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manifiesta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 Libro de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muertos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535C58-FC3B-5147-84A3-D911FF8C04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98984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Yaakov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Bentolila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Universidad Ben Gurion</a:t>
            </a:r>
          </a:p>
          <a:p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Octubre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2019</a:t>
            </a:r>
          </a:p>
        </p:txBody>
      </p:sp>
    </p:spTree>
    <p:extLst>
      <p:ext uri="{BB962C8B-B14F-4D97-AF65-F5344CB8AC3E}">
        <p14:creationId xmlns:p14="http://schemas.microsoft.com/office/powerpoint/2010/main" val="2440516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.png">
            <a:extLst>
              <a:ext uri="{FF2B5EF4-FFF2-40B4-BE49-F238E27FC236}">
                <a16:creationId xmlns:a16="http://schemas.microsoft.com/office/drawing/2014/main" id="{3B7D25D0-4782-2445-B8D9-F0048152AC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6712"/>
            <a:ext cx="9144000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E4C4ACC-F3A6-7142-8EBE-5EC751A86050}"/>
              </a:ext>
            </a:extLst>
          </p:cNvPr>
          <p:cNvSpPr txBox="1"/>
          <p:nvPr/>
        </p:nvSpPr>
        <p:spPr>
          <a:xfrm>
            <a:off x="431540" y="116632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Omisión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nombre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anaranjada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mujeres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803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8F03670-16A0-CF43-A4CE-C2DC2EFCE2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157032"/>
              </p:ext>
            </p:extLst>
          </p:nvPr>
        </p:nvGraphicFramePr>
        <p:xfrm>
          <a:off x="467543" y="559397"/>
          <a:ext cx="8219327" cy="6298610"/>
        </p:xfrm>
        <a:graphic>
          <a:graphicData uri="http://schemas.openxmlformats.org/drawingml/2006/table">
            <a:tbl>
              <a:tblPr/>
              <a:tblGrid>
                <a:gridCol w="2273435">
                  <a:extLst>
                    <a:ext uri="{9D8B030D-6E8A-4147-A177-3AD203B41FA5}">
                      <a16:colId xmlns:a16="http://schemas.microsoft.com/office/drawing/2014/main" val="2298358641"/>
                    </a:ext>
                  </a:extLst>
                </a:gridCol>
                <a:gridCol w="1486473">
                  <a:extLst>
                    <a:ext uri="{9D8B030D-6E8A-4147-A177-3AD203B41FA5}">
                      <a16:colId xmlns:a16="http://schemas.microsoft.com/office/drawing/2014/main" val="3926281203"/>
                    </a:ext>
                  </a:extLst>
                </a:gridCol>
                <a:gridCol w="1486473">
                  <a:extLst>
                    <a:ext uri="{9D8B030D-6E8A-4147-A177-3AD203B41FA5}">
                      <a16:colId xmlns:a16="http://schemas.microsoft.com/office/drawing/2014/main" val="2362183231"/>
                    </a:ext>
                  </a:extLst>
                </a:gridCol>
                <a:gridCol w="1486473">
                  <a:extLst>
                    <a:ext uri="{9D8B030D-6E8A-4147-A177-3AD203B41FA5}">
                      <a16:colId xmlns:a16="http://schemas.microsoft.com/office/drawing/2014/main" val="4083401871"/>
                    </a:ext>
                  </a:extLst>
                </a:gridCol>
                <a:gridCol w="1486473">
                  <a:extLst>
                    <a:ext uri="{9D8B030D-6E8A-4147-A177-3AD203B41FA5}">
                      <a16:colId xmlns:a16="http://schemas.microsoft.com/office/drawing/2014/main" val="2999126624"/>
                    </a:ext>
                  </a:extLst>
                </a:gridCol>
              </a:tblGrid>
              <a:tr h="30580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</a:rPr>
                        <a:t>Relación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</a:rPr>
                        <a:t>español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</a:rPr>
                        <a:t>hebreo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</a:rPr>
                        <a:t>hebreo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 y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</a:rPr>
                        <a:t>español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39881029"/>
                  </a:ext>
                </a:extLst>
              </a:tr>
              <a:tr h="305806">
                <a:tc>
                  <a:txBody>
                    <a:bodyPr/>
                    <a:lstStyle/>
                    <a:p>
                      <a:pPr>
                        <a:lnSpc>
                          <a:spcPts val="72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</a:rPr>
                        <a:t>mujer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</a:rPr>
                        <a:t>primera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b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br>
                        <a:rPr lang="en-US" sz="1600"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54070462"/>
                  </a:ext>
                </a:extLst>
              </a:tr>
              <a:tr h="305806">
                <a:tc>
                  <a:txBody>
                    <a:bodyPr/>
                    <a:lstStyle/>
                    <a:p>
                      <a:pPr>
                        <a:lnSpc>
                          <a:spcPts val="72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</a:rPr>
                        <a:t>mujer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</a:rPr>
                        <a:t>segunda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br>
                        <a:rPr lang="en-US" sz="1600"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83170462"/>
                  </a:ext>
                </a:extLst>
              </a:tr>
              <a:tr h="305806">
                <a:tc>
                  <a:txBody>
                    <a:bodyPr/>
                    <a:lstStyle/>
                    <a:p>
                      <a:pPr>
                        <a:lnSpc>
                          <a:spcPts val="72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</a:rPr>
                        <a:t>viuda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</a:rPr>
                        <a:t>segunda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b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b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74697330"/>
                  </a:ext>
                </a:extLst>
              </a:tr>
              <a:tr h="305806">
                <a:tc>
                  <a:txBody>
                    <a:bodyPr/>
                    <a:lstStyle/>
                    <a:p>
                      <a:pPr>
                        <a:lnSpc>
                          <a:spcPts val="72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</a:rPr>
                        <a:t>hermana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b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15829994"/>
                  </a:ext>
                </a:extLst>
              </a:tr>
              <a:tr h="488296">
                <a:tc>
                  <a:txBody>
                    <a:bodyPr/>
                    <a:lstStyle/>
                    <a:p>
                      <a:pPr>
                        <a:lnSpc>
                          <a:spcPts val="72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</a:rPr>
                        <a:t>madre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195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br>
                        <a:rPr lang="en-US" sz="1600"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</a:rPr>
                        <a:t>204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75389451"/>
                  </a:ext>
                </a:extLst>
              </a:tr>
              <a:tr h="305806">
                <a:tc>
                  <a:txBody>
                    <a:bodyPr/>
                    <a:lstStyle/>
                    <a:p>
                      <a:pPr>
                        <a:lnSpc>
                          <a:spcPts val="72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</a:rPr>
                        <a:t>hija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118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he-IL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j-cs"/>
                        </a:rPr>
                        <a:t>90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j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br>
                        <a:rPr lang="en-US" sz="1600"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+mj-cs"/>
                        </a:rPr>
                        <a:t>20</a:t>
                      </a:r>
                      <a:r>
                        <a:rPr lang="he-IL" sz="1600" dirty="0">
                          <a:effectLst/>
                          <a:latin typeface="Times New Roman" panose="02020603050405020304" pitchFamily="18" charset="0"/>
                          <a:cs typeface="+mj-cs"/>
                        </a:rPr>
                        <a:t>8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+mj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1925758"/>
                  </a:ext>
                </a:extLst>
              </a:tr>
              <a:tr h="305806">
                <a:tc>
                  <a:txBody>
                    <a:bodyPr/>
                    <a:lstStyle/>
                    <a:p>
                      <a:pPr>
                        <a:lnSpc>
                          <a:spcPts val="72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</a:rPr>
                        <a:t>mujer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he-IL" sz="1600" dirty="0">
                          <a:effectLst/>
                          <a:latin typeface="Times New Roman" panose="02020603050405020304" pitchFamily="18" charset="0"/>
                          <a:cs typeface="+mj-cs"/>
                        </a:rPr>
                        <a:t>510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+mj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he-IL" sz="1600" dirty="0">
                          <a:effectLst/>
                          <a:latin typeface="Times New Roman" panose="02020603050405020304" pitchFamily="18" charset="0"/>
                          <a:cs typeface="+mj-cs"/>
                        </a:rPr>
                        <a:t>173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+mj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b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he-IL" sz="1600" dirty="0">
                          <a:effectLst/>
                          <a:latin typeface="Times New Roman" panose="02020603050405020304" pitchFamily="18" charset="0"/>
                          <a:cs typeface="+mj-cs"/>
                        </a:rPr>
                        <a:t>683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+mj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150376"/>
                  </a:ext>
                </a:extLst>
              </a:tr>
              <a:tr h="305806">
                <a:tc>
                  <a:txBody>
                    <a:bodyPr/>
                    <a:lstStyle/>
                    <a:p>
                      <a:pPr>
                        <a:lnSpc>
                          <a:spcPts val="72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</a:rPr>
                        <a:t>viuda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he-IL" sz="1600" dirty="0">
                          <a:effectLst/>
                          <a:latin typeface="Times New Roman" panose="02020603050405020304" pitchFamily="18" charset="0"/>
                          <a:cs typeface="+mj-cs"/>
                        </a:rPr>
                        <a:t>41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+mj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he-IL" sz="1600" dirty="0">
                          <a:effectLst/>
                          <a:latin typeface="Times New Roman" panose="02020603050405020304" pitchFamily="18" charset="0"/>
                          <a:cs typeface="+mj-cs"/>
                        </a:rPr>
                        <a:t>370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+mj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b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he-IL" sz="1600" dirty="0">
                          <a:effectLst/>
                          <a:latin typeface="Times New Roman" panose="02020603050405020304" pitchFamily="18" charset="0"/>
                          <a:cs typeface="+mj-cs"/>
                        </a:rPr>
                        <a:t>411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cs typeface="+mj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34385579"/>
                  </a:ext>
                </a:extLst>
              </a:tr>
              <a:tr h="305806">
                <a:tc>
                  <a:txBody>
                    <a:bodyPr/>
                    <a:lstStyle/>
                    <a:p>
                      <a:pPr>
                        <a:lnSpc>
                          <a:spcPts val="72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</a:rPr>
                        <a:t>abuela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br>
                        <a:rPr lang="en-US" sz="1600"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b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39020216"/>
                  </a:ext>
                </a:extLst>
              </a:tr>
              <a:tr h="305806">
                <a:tc>
                  <a:txBody>
                    <a:bodyPr/>
                    <a:lstStyle/>
                    <a:p>
                      <a:pPr>
                        <a:lnSpc>
                          <a:spcPts val="72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</a:rPr>
                        <a:t>cuñada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br>
                        <a:rPr lang="en-US" sz="1600"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b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83535652"/>
                  </a:ext>
                </a:extLst>
              </a:tr>
              <a:tr h="305806">
                <a:tc>
                  <a:txBody>
                    <a:bodyPr/>
                    <a:lstStyle/>
                    <a:p>
                      <a:pPr>
                        <a:lnSpc>
                          <a:spcPts val="72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</a:rPr>
                        <a:t>entenada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br>
                        <a:rPr lang="en-US" sz="1600"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br>
                        <a:rPr lang="en-US" sz="1600"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53915867"/>
                  </a:ext>
                </a:extLst>
              </a:tr>
              <a:tr h="305806">
                <a:tc>
                  <a:txBody>
                    <a:bodyPr/>
                    <a:lstStyle/>
                    <a:p>
                      <a:pPr>
                        <a:lnSpc>
                          <a:spcPts val="72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</a:rPr>
                        <a:t>hijo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br>
                        <a:rPr lang="en-US" sz="1600"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br>
                        <a:rPr lang="en-US" sz="1600"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04317100"/>
                  </a:ext>
                </a:extLst>
              </a:tr>
              <a:tr h="305806">
                <a:tc>
                  <a:txBody>
                    <a:bodyPr/>
                    <a:lstStyle/>
                    <a:p>
                      <a:pPr>
                        <a:lnSpc>
                          <a:spcPts val="72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</a:rPr>
                        <a:t>mujer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</a:rPr>
                        <a:t>tercera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br>
                        <a:rPr lang="en-US" sz="1600"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br>
                        <a:rPr lang="en-US" sz="1600"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39490438"/>
                  </a:ext>
                </a:extLst>
              </a:tr>
              <a:tr h="305806">
                <a:tc>
                  <a:txBody>
                    <a:bodyPr/>
                    <a:lstStyle/>
                    <a:p>
                      <a:pPr>
                        <a:lnSpc>
                          <a:spcPts val="72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</a:rPr>
                        <a:t>nieta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br>
                        <a:rPr lang="en-US" sz="1600"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br>
                        <a:rPr lang="en-US" sz="1600"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33060174"/>
                  </a:ext>
                </a:extLst>
              </a:tr>
              <a:tr h="305806">
                <a:tc>
                  <a:txBody>
                    <a:bodyPr/>
                    <a:lstStyle/>
                    <a:p>
                      <a:pPr>
                        <a:lnSpc>
                          <a:spcPts val="72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padre</a:t>
                      </a: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br>
                        <a:rPr lang="en-US" sz="1600"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br>
                        <a:rPr lang="en-US" sz="1600"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2510110"/>
                  </a:ext>
                </a:extLst>
              </a:tr>
              <a:tr h="305806">
                <a:tc>
                  <a:txBody>
                    <a:bodyPr/>
                    <a:lstStyle/>
                    <a:p>
                      <a:pPr>
                        <a:lnSpc>
                          <a:spcPts val="72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</a:rPr>
                        <a:t>suegra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br>
                        <a:rPr lang="en-US" sz="1600"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br>
                        <a:rPr lang="en-US" sz="1600"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106318"/>
                  </a:ext>
                </a:extLst>
              </a:tr>
              <a:tr h="305806">
                <a:tc>
                  <a:txBody>
                    <a:bodyPr/>
                    <a:lstStyle/>
                    <a:p>
                      <a:pPr>
                        <a:lnSpc>
                          <a:spcPts val="72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</a:rPr>
                        <a:t>tia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b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br>
                        <a:rPr lang="en-US" sz="1600"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6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0191060"/>
                  </a:ext>
                </a:extLst>
              </a:tr>
              <a:tr h="305806">
                <a:tc>
                  <a:txBody>
                    <a:bodyPr/>
                    <a:lstStyle/>
                    <a:p>
                      <a:pPr>
                        <a:lnSpc>
                          <a:spcPts val="72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</a:rPr>
                        <a:t>viuda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,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</a:rPr>
                        <a:t>suegra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b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b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17729334"/>
                  </a:ext>
                </a:extLst>
              </a:tr>
              <a:tr h="305806">
                <a:tc>
                  <a:txBody>
                    <a:bodyPr/>
                    <a:lstStyle/>
                    <a:p>
                      <a:pPr>
                        <a:lnSpc>
                          <a:spcPts val="720"/>
                        </a:lnSpc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</a:rPr>
                        <a:t>yerno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b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b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</a:br>
                      <a:endParaRPr lang="en-US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20"/>
                        </a:lnSpc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4532851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01F75A4E-27BC-7D47-8A1C-4101136A4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1281184" y="1574885"/>
            <a:ext cx="79708169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B8A44D-E5EB-6F48-9036-7F37455E75F8}"/>
              </a:ext>
            </a:extLst>
          </p:cNvPr>
          <p:cNvSpPr txBox="1"/>
          <p:nvPr/>
        </p:nvSpPr>
        <p:spPr>
          <a:xfrm>
            <a:off x="652771" y="27422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Lengua y relación familiar</a:t>
            </a:r>
          </a:p>
        </p:txBody>
      </p:sp>
    </p:spTree>
    <p:extLst>
      <p:ext uri="{BB962C8B-B14F-4D97-AF65-F5344CB8AC3E}">
        <p14:creationId xmlns:p14="http://schemas.microsoft.com/office/powerpoint/2010/main" val="87856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785B46E-9C0D-6C47-9420-EF0529336A92}"/>
              </a:ext>
            </a:extLst>
          </p:cNvPr>
          <p:cNvSpPr txBox="1"/>
          <p:nvPr/>
        </p:nvSpPr>
        <p:spPr>
          <a:xfrm>
            <a:off x="755576" y="332656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Lengua y relación familiar 1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EE619B5-38A5-FD40-ADBF-4712A7F4BD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9552028"/>
              </p:ext>
            </p:extLst>
          </p:nvPr>
        </p:nvGraphicFramePr>
        <p:xfrm>
          <a:off x="395536" y="980728"/>
          <a:ext cx="8352927" cy="5307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0313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B632DB8-24EC-5540-8B00-4F2AB288483B}"/>
              </a:ext>
            </a:extLst>
          </p:cNvPr>
          <p:cNvSpPr txBox="1"/>
          <p:nvPr/>
        </p:nvSpPr>
        <p:spPr>
          <a:xfrm>
            <a:off x="755576" y="332656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Lengua y relación familiar 2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4523CFC-2F8E-4C4F-997B-FE00CE6BBC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6259017"/>
              </p:ext>
            </p:extLst>
          </p:nvPr>
        </p:nvGraphicFramePr>
        <p:xfrm>
          <a:off x="467544" y="1052736"/>
          <a:ext cx="8280920" cy="5214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1915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19402C7-4A02-B04E-8B17-5526AB5828A0}"/>
              </a:ext>
            </a:extLst>
          </p:cNvPr>
          <p:cNvSpPr txBox="1"/>
          <p:nvPr/>
        </p:nvSpPr>
        <p:spPr>
          <a:xfrm>
            <a:off x="395536" y="1484784"/>
            <a:ext cx="83529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Gracias por su atención</a:t>
            </a:r>
          </a:p>
        </p:txBody>
      </p:sp>
    </p:spTree>
    <p:extLst>
      <p:ext uri="{BB962C8B-B14F-4D97-AF65-F5344CB8AC3E}">
        <p14:creationId xmlns:p14="http://schemas.microsoft.com/office/powerpoint/2010/main" val="1013294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B01DC00-A0D9-6045-A011-11555B28C6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88640"/>
            <a:ext cx="4699934" cy="6552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E58FD35-CB92-E542-98B2-BFF57C9EF9C1}"/>
              </a:ext>
            </a:extLst>
          </p:cNvPr>
          <p:cNvSpPr txBox="1"/>
          <p:nvPr/>
        </p:nvSpPr>
        <p:spPr>
          <a:xfrm>
            <a:off x="683568" y="1772816"/>
            <a:ext cx="28083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s-ES_trad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Comité de la cofradía</a:t>
            </a:r>
          </a:p>
          <a:p>
            <a:pPr marL="0" algn="ctr" defTabSz="914400" eaLnBrk="1" latinLnBrk="0" hangingPunct="1"/>
            <a:r>
              <a:rPr lang="es-ES_trad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Ejemplo de acta</a:t>
            </a:r>
          </a:p>
        </p:txBody>
      </p:sp>
    </p:spTree>
    <p:extLst>
      <p:ext uri="{BB962C8B-B14F-4D97-AF65-F5344CB8AC3E}">
        <p14:creationId xmlns:p14="http://schemas.microsoft.com/office/powerpoint/2010/main" val="708597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57A514A-45F4-A94B-8BAD-87858CE1BD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140968"/>
            <a:ext cx="3048000" cy="2489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BA97B1A-4CBE-9942-A975-59AE7A1C29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6" y="28782"/>
            <a:ext cx="4708040" cy="6840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78AF84D-F9B1-3B4D-B2D3-0F9F1B0312B7}"/>
              </a:ext>
            </a:extLst>
          </p:cNvPr>
          <p:cNvSpPr txBox="1"/>
          <p:nvPr/>
        </p:nvSpPr>
        <p:spPr>
          <a:xfrm>
            <a:off x="587388" y="1268760"/>
            <a:ext cx="28083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s-ES_trad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Registro</a:t>
            </a:r>
          </a:p>
          <a:p>
            <a:pPr marL="0" algn="ctr" defTabSz="914400" eaLnBrk="1" latinLnBrk="0" hangingPunct="1"/>
            <a:r>
              <a:rPr lang="es-ES_trad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Tapa y Ejemplo</a:t>
            </a:r>
          </a:p>
        </p:txBody>
      </p:sp>
    </p:spTree>
    <p:extLst>
      <p:ext uri="{BB962C8B-B14F-4D97-AF65-F5344CB8AC3E}">
        <p14:creationId xmlns:p14="http://schemas.microsoft.com/office/powerpoint/2010/main" val="3478550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DB099BB-1F2F-4344-8E03-F30E8AB8A8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8000"/>
            <a:ext cx="4686685" cy="6840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9C0AB94-53C0-4C47-8051-7A72BD48C15C}"/>
              </a:ext>
            </a:extLst>
          </p:cNvPr>
          <p:cNvSpPr txBox="1"/>
          <p:nvPr/>
        </p:nvSpPr>
        <p:spPr>
          <a:xfrm>
            <a:off x="755576" y="1868340"/>
            <a:ext cx="28083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eaLnBrk="1" latinLnBrk="0" hangingPunct="1"/>
            <a:r>
              <a:rPr lang="es-ES_trad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Ejemplo de anotación en español</a:t>
            </a:r>
          </a:p>
        </p:txBody>
      </p:sp>
    </p:spTree>
    <p:extLst>
      <p:ext uri="{BB962C8B-B14F-4D97-AF65-F5344CB8AC3E}">
        <p14:creationId xmlns:p14="http://schemas.microsoft.com/office/powerpoint/2010/main" val="654046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69B25-C4FD-5E4B-8872-FD505DF23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Nombres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tradicionales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modernos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31BFDA-3B3E-654F-820D-226C533CA1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830027"/>
            <a:ext cx="4040188" cy="639762"/>
          </a:xfrm>
        </p:spPr>
        <p:txBody>
          <a:bodyPr anchor="ctr">
            <a:normAutofit/>
          </a:bodyPr>
          <a:lstStyle/>
          <a:p>
            <a:pPr algn="ctr"/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Anotación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española</a:t>
            </a:r>
            <a:endParaRPr lang="en-US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E54AF5-2603-EA4E-ABBE-D6E6201FAB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616" y="1500120"/>
            <a:ext cx="2651635" cy="4953215"/>
          </a:xfrm>
        </p:spPr>
        <p:txBody>
          <a:bodyPr>
            <a:normAutofit fontScale="77500" lnSpcReduction="20000"/>
          </a:bodyPr>
          <a:lstStyle/>
          <a:p>
            <a:r>
              <a:rPr lang="en-US" sz="29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Simha</a:t>
            </a:r>
            <a:endParaRPr lang="en-US" sz="29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Perla</a:t>
            </a:r>
          </a:p>
          <a:p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Jaime</a:t>
            </a:r>
          </a:p>
          <a:p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Jacob</a:t>
            </a:r>
          </a:p>
          <a:p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Isaac</a:t>
            </a:r>
          </a:p>
          <a:p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Fortunato</a:t>
            </a:r>
          </a:p>
          <a:p>
            <a:r>
              <a:rPr lang="en-US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Messody</a:t>
            </a:r>
            <a:endParaRPr 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Mary</a:t>
            </a:r>
          </a:p>
          <a:p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Moises</a:t>
            </a:r>
          </a:p>
          <a:p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Rachel</a:t>
            </a:r>
          </a:p>
          <a:p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</a:t>
            </a:r>
          </a:p>
          <a:p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Simón</a:t>
            </a:r>
          </a:p>
          <a:p>
            <a:r>
              <a:rPr lang="en-US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Alfon</a:t>
            </a:r>
            <a:endParaRPr 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Bencid</a:t>
            </a:r>
            <a:endParaRPr 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109E65-B44E-4344-8C93-324A84E447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830027"/>
            <a:ext cx="4041775" cy="639762"/>
          </a:xfrm>
        </p:spPr>
        <p:txBody>
          <a:bodyPr anchor="ctr">
            <a:normAutofit/>
          </a:bodyPr>
          <a:lstStyle/>
          <a:p>
            <a:pPr algn="ctr"/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Anotación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hebrea</a:t>
            </a:r>
            <a:endParaRPr lang="en-US" sz="2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AEDE75-3437-EB42-8F69-8B39DE366E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303700" y="1500120"/>
            <a:ext cx="2652676" cy="4953215"/>
          </a:xfrm>
        </p:spPr>
        <p:txBody>
          <a:bodyPr>
            <a:normAutofit fontScale="77500" lnSpcReduction="20000"/>
          </a:bodyPr>
          <a:lstStyle/>
          <a:p>
            <a:pPr algn="r" rtl="1"/>
            <a:r>
              <a:rPr lang="he-IL" sz="2900" dirty="0" err="1">
                <a:solidFill>
                  <a:srgbClr val="FF0000"/>
                </a:solidFill>
                <a:cs typeface="+mj-cs"/>
              </a:rPr>
              <a:t>אליגריאה</a:t>
            </a:r>
            <a:endParaRPr lang="en-US" sz="2900" dirty="0">
              <a:solidFill>
                <a:srgbClr val="FF0000"/>
              </a:solidFill>
              <a:cs typeface="+mj-cs"/>
            </a:endParaRPr>
          </a:p>
          <a:p>
            <a:pPr algn="r" rtl="1"/>
            <a:r>
              <a:rPr lang="he-IL" sz="2900" dirty="0" err="1">
                <a:cs typeface="+mj-cs"/>
              </a:rPr>
              <a:t>ג׳והאר</a:t>
            </a:r>
            <a:endParaRPr lang="en-US" sz="2900" dirty="0">
              <a:cs typeface="+mj-cs"/>
            </a:endParaRPr>
          </a:p>
          <a:p>
            <a:pPr algn="r" rtl="1"/>
            <a:r>
              <a:rPr lang="he-IL" sz="2900" dirty="0">
                <a:cs typeface="+mj-cs"/>
              </a:rPr>
              <a:t>חיים</a:t>
            </a:r>
            <a:endParaRPr lang="en-US" sz="2900" dirty="0">
              <a:cs typeface="+mj-cs"/>
            </a:endParaRPr>
          </a:p>
          <a:p>
            <a:pPr algn="r" rtl="1"/>
            <a:r>
              <a:rPr lang="he-IL" sz="2900" dirty="0">
                <a:cs typeface="+mj-cs"/>
              </a:rPr>
              <a:t>יעקב</a:t>
            </a:r>
            <a:endParaRPr lang="en-US" sz="2900" dirty="0">
              <a:cs typeface="+mj-cs"/>
            </a:endParaRPr>
          </a:p>
          <a:p>
            <a:pPr algn="r" rtl="1"/>
            <a:r>
              <a:rPr lang="he-IL" sz="2900" dirty="0">
                <a:cs typeface="+mj-cs"/>
              </a:rPr>
              <a:t>יצחק</a:t>
            </a:r>
            <a:endParaRPr lang="en-US" sz="2900" dirty="0">
              <a:cs typeface="+mj-cs"/>
            </a:endParaRPr>
          </a:p>
          <a:p>
            <a:pPr algn="r" rtl="1"/>
            <a:r>
              <a:rPr lang="he-IL" sz="2900" dirty="0">
                <a:cs typeface="+mj-cs"/>
              </a:rPr>
              <a:t>מסעוד</a:t>
            </a:r>
            <a:endParaRPr lang="en-US" sz="2900" dirty="0">
              <a:cs typeface="+mj-cs"/>
            </a:endParaRPr>
          </a:p>
          <a:p>
            <a:pPr algn="r" rtl="1"/>
            <a:r>
              <a:rPr lang="he-IL" sz="2900" dirty="0" err="1">
                <a:cs typeface="+mj-cs"/>
              </a:rPr>
              <a:t>מסעודא</a:t>
            </a:r>
            <a:endParaRPr lang="en-US" sz="2900" dirty="0">
              <a:cs typeface="+mj-cs"/>
            </a:endParaRPr>
          </a:p>
          <a:p>
            <a:pPr algn="r" rtl="1"/>
            <a:r>
              <a:rPr lang="he-IL" sz="2900" dirty="0">
                <a:cs typeface="+mj-cs"/>
              </a:rPr>
              <a:t>מרים</a:t>
            </a:r>
            <a:endParaRPr lang="en-US" sz="2900" dirty="0">
              <a:cs typeface="+mj-cs"/>
            </a:endParaRPr>
          </a:p>
          <a:p>
            <a:pPr algn="r" rtl="1"/>
            <a:r>
              <a:rPr lang="he-IL" sz="2900" dirty="0">
                <a:cs typeface="+mj-cs"/>
              </a:rPr>
              <a:t>משה</a:t>
            </a:r>
            <a:endParaRPr lang="en-US" sz="2900" dirty="0">
              <a:cs typeface="+mj-cs"/>
            </a:endParaRPr>
          </a:p>
          <a:p>
            <a:pPr algn="r" rtl="1"/>
            <a:r>
              <a:rPr lang="he-IL" sz="2900" dirty="0">
                <a:cs typeface="+mj-cs"/>
              </a:rPr>
              <a:t>רחל</a:t>
            </a:r>
            <a:endParaRPr lang="en-US" sz="2900" dirty="0">
              <a:cs typeface="+mj-cs"/>
            </a:endParaRPr>
          </a:p>
          <a:p>
            <a:pPr algn="r" rtl="1"/>
            <a:r>
              <a:rPr lang="he-IL" sz="2900" dirty="0">
                <a:cs typeface="+mj-cs"/>
              </a:rPr>
              <a:t>שמחה</a:t>
            </a:r>
            <a:endParaRPr lang="en-US" sz="2900" dirty="0">
              <a:cs typeface="+mj-cs"/>
            </a:endParaRPr>
          </a:p>
          <a:p>
            <a:pPr algn="r" rtl="1"/>
            <a:r>
              <a:rPr lang="he-IL" sz="2900" dirty="0">
                <a:cs typeface="+mj-cs"/>
              </a:rPr>
              <a:t>שמעון</a:t>
            </a:r>
            <a:endParaRPr lang="en-US" sz="2900" dirty="0">
              <a:cs typeface="+mj-cs"/>
            </a:endParaRPr>
          </a:p>
          <a:p>
            <a:pPr algn="r" rtl="1"/>
            <a:r>
              <a:rPr lang="he-IL" sz="2900" dirty="0" err="1">
                <a:cs typeface="+mj-cs"/>
              </a:rPr>
              <a:t>כלפון</a:t>
            </a:r>
            <a:endParaRPr lang="en-US" sz="2900" dirty="0">
              <a:cs typeface="+mj-cs"/>
            </a:endParaRPr>
          </a:p>
          <a:p>
            <a:pPr algn="r" rtl="1"/>
            <a:r>
              <a:rPr lang="he-IL" sz="2900" dirty="0">
                <a:cs typeface="+mj-cs"/>
              </a:rPr>
              <a:t>סעיד</a:t>
            </a:r>
            <a:endParaRPr lang="en-US" sz="2900" dirty="0">
              <a:cs typeface="+mj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072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69B25-C4FD-5E4B-8872-FD505DF23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Tres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apellidos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vs. dos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31BFDA-3B3E-654F-820D-226C533CA1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1549" y="707211"/>
            <a:ext cx="4040188" cy="639762"/>
          </a:xfrm>
        </p:spPr>
        <p:txBody>
          <a:bodyPr anchor="ctr">
            <a:normAutofit/>
          </a:bodyPr>
          <a:lstStyle/>
          <a:p>
            <a:pPr algn="ctr"/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Anotación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española</a:t>
            </a:r>
            <a:endParaRPr lang="en-US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E54AF5-2603-EA4E-ABBE-D6E6201FAB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4505" y="1346973"/>
            <a:ext cx="4968552" cy="51692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Issó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Wahnón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viuda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Salomon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Sananes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     </a:t>
            </a:r>
          </a:p>
          <a:p>
            <a:pPr marL="0" indent="0">
              <a:spcBef>
                <a:spcPts val="1632"/>
              </a:spcBef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Benjo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Acrich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mujer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Lyahu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Levy       </a:t>
            </a:r>
          </a:p>
          <a:p>
            <a:pPr marL="0" indent="0">
              <a:spcBef>
                <a:spcPts val="1632"/>
              </a:spcBef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Tobelem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Benmyara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Cohen        </a:t>
            </a:r>
          </a:p>
          <a:p>
            <a:pPr marL="0" indent="0">
              <a:spcBef>
                <a:spcPts val="1632"/>
              </a:spcBef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Estrella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Benezri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ederhy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viuda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Hilel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Benchimol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     </a:t>
            </a:r>
          </a:p>
          <a:p>
            <a:pPr marL="0" indent="0">
              <a:spcBef>
                <a:spcPts val="1632"/>
              </a:spcBef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Estrella Hasan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Taurel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viuda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Jalfon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Hachuel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     </a:t>
            </a:r>
          </a:p>
          <a:p>
            <a:pPr marL="0" indent="0">
              <a:spcBef>
                <a:spcPts val="1632"/>
              </a:spcBef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Luna Cohen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Benolol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viuda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Mimon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Benzaquen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       </a:t>
            </a:r>
          </a:p>
          <a:p>
            <a:pPr marL="0" indent="0">
              <a:spcBef>
                <a:spcPts val="1632"/>
              </a:spcBef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Rachel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Alfon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Benoliel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viuda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Ab.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Benbunan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     </a:t>
            </a:r>
          </a:p>
          <a:p>
            <a:pPr marL="0" indent="0">
              <a:spcBef>
                <a:spcPts val="1632"/>
              </a:spcBef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Rachel Cohen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Hadida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vda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de Ry.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Hayim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Bibas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632"/>
              </a:spcBef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Melul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Farache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Hayon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632"/>
              </a:spcBef>
              <a:buNone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Donna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Nahon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Darmón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mujer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Sr.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Benmaman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109E65-B44E-4344-8C93-324A84E447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986758" y="707211"/>
            <a:ext cx="4041775" cy="639762"/>
          </a:xfrm>
        </p:spPr>
        <p:txBody>
          <a:bodyPr anchor="ctr">
            <a:normAutofit/>
          </a:bodyPr>
          <a:lstStyle/>
          <a:p>
            <a:pPr algn="ctr"/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Anotación</a:t>
            </a:r>
            <a:r>
              <a:rPr lang="en-US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hebrea</a:t>
            </a:r>
            <a:endParaRPr lang="en-US" sz="2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AEDE75-3437-EB42-8F69-8B39DE366E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328693" y="1346973"/>
            <a:ext cx="3516772" cy="5097232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sz="2000" dirty="0">
                <a:cs typeface="+mj-cs"/>
              </a:rPr>
              <a:t>סול </a:t>
            </a:r>
            <a:r>
              <a:rPr lang="he-IL" sz="2000" dirty="0" err="1">
                <a:cs typeface="+mj-cs"/>
              </a:rPr>
              <a:t>איסוסי</a:t>
            </a:r>
            <a:r>
              <a:rPr lang="he-IL" sz="2000" dirty="0">
                <a:cs typeface="+mj-cs"/>
              </a:rPr>
              <a:t> אל׳ שלמה </a:t>
            </a:r>
            <a:r>
              <a:rPr lang="he-IL" sz="2000" dirty="0" err="1">
                <a:cs typeface="+mj-cs"/>
              </a:rPr>
              <a:t>סנאניץ</a:t>
            </a:r>
            <a:endParaRPr lang="he-IL" sz="2000" dirty="0">
              <a:cs typeface="+mj-cs"/>
            </a:endParaRPr>
          </a:p>
          <a:p>
            <a:pPr marL="0" indent="0" algn="r" rtl="1">
              <a:lnSpc>
                <a:spcPct val="120000"/>
              </a:lnSpc>
              <a:spcBef>
                <a:spcPts val="1200"/>
              </a:spcBef>
              <a:buNone/>
            </a:pPr>
            <a:r>
              <a:rPr lang="he-IL" sz="2000" dirty="0">
                <a:cs typeface="+mj-cs"/>
              </a:rPr>
              <a:t>לאה בן ג׳ו אשת אליהו הלוי</a:t>
            </a:r>
          </a:p>
          <a:p>
            <a:pPr marL="0" indent="0" algn="r" rtl="1">
              <a:lnSpc>
                <a:spcPct val="120000"/>
              </a:lnSpc>
              <a:spcBef>
                <a:spcPts val="1200"/>
              </a:spcBef>
              <a:buNone/>
            </a:pPr>
            <a:r>
              <a:rPr lang="he-IL" sz="2000" dirty="0">
                <a:cs typeface="+mj-cs"/>
              </a:rPr>
              <a:t>שמחה טוב עלם אל׳ מסעוד טוב עלם</a:t>
            </a:r>
          </a:p>
          <a:p>
            <a:pPr marL="0" indent="0" algn="r" rtl="1">
              <a:lnSpc>
                <a:spcPct val="120000"/>
              </a:lnSpc>
              <a:spcBef>
                <a:spcPts val="1200"/>
              </a:spcBef>
              <a:buNone/>
            </a:pPr>
            <a:r>
              <a:rPr lang="he-IL" sz="2000" dirty="0" err="1">
                <a:cs typeface="+mj-cs"/>
              </a:rPr>
              <a:t>איסטרילייא</a:t>
            </a:r>
            <a:r>
              <a:rPr lang="he-IL" sz="2000" dirty="0">
                <a:cs typeface="+mj-cs"/>
              </a:rPr>
              <a:t> בנזרי אל׳ הלל בן שמול</a:t>
            </a:r>
          </a:p>
          <a:p>
            <a:pPr marL="0" indent="0" algn="r" rtl="1">
              <a:lnSpc>
                <a:spcPct val="120000"/>
              </a:lnSpc>
              <a:spcBef>
                <a:spcPts val="1800"/>
              </a:spcBef>
              <a:buNone/>
            </a:pPr>
            <a:r>
              <a:rPr lang="he-IL" sz="2000" dirty="0" err="1">
                <a:cs typeface="+mj-cs"/>
              </a:rPr>
              <a:t>איסטרילייא</a:t>
            </a:r>
            <a:r>
              <a:rPr lang="he-IL" sz="2000" dirty="0">
                <a:cs typeface="+mj-cs"/>
              </a:rPr>
              <a:t> </a:t>
            </a:r>
            <a:r>
              <a:rPr lang="he-IL" sz="2000" dirty="0" err="1">
                <a:cs typeface="+mj-cs"/>
              </a:rPr>
              <a:t>חסאן</a:t>
            </a:r>
            <a:r>
              <a:rPr lang="he-IL" sz="2000" dirty="0">
                <a:cs typeface="+mj-cs"/>
              </a:rPr>
              <a:t> אל׳ </a:t>
            </a:r>
            <a:r>
              <a:rPr lang="he-IL" sz="2000" dirty="0" err="1">
                <a:cs typeface="+mj-cs"/>
              </a:rPr>
              <a:t>כלפון</a:t>
            </a:r>
            <a:r>
              <a:rPr lang="he-IL" sz="2000" dirty="0">
                <a:cs typeface="+mj-cs"/>
              </a:rPr>
              <a:t> </a:t>
            </a:r>
            <a:r>
              <a:rPr lang="he-IL" sz="2000" dirty="0" err="1">
                <a:cs typeface="+mj-cs"/>
              </a:rPr>
              <a:t>חג׳ואל</a:t>
            </a:r>
            <a:endParaRPr lang="he-IL" sz="2000" dirty="0">
              <a:cs typeface="+mj-cs"/>
            </a:endParaRPr>
          </a:p>
          <a:p>
            <a:pPr marL="0" indent="0" algn="r" rtl="1">
              <a:lnSpc>
                <a:spcPct val="120000"/>
              </a:lnSpc>
              <a:spcBef>
                <a:spcPts val="1800"/>
              </a:spcBef>
              <a:buNone/>
            </a:pPr>
            <a:r>
              <a:rPr lang="he-IL" sz="2000" dirty="0">
                <a:cs typeface="+mj-cs"/>
              </a:rPr>
              <a:t>לונה כהן </a:t>
            </a:r>
            <a:r>
              <a:rPr lang="he-IL" sz="2000" dirty="0">
                <a:solidFill>
                  <a:srgbClr val="FF0000"/>
                </a:solidFill>
                <a:cs typeface="+mj-cs"/>
              </a:rPr>
              <a:t>בן </a:t>
            </a:r>
            <a:r>
              <a:rPr lang="he-IL" sz="2000" dirty="0" err="1">
                <a:solidFill>
                  <a:srgbClr val="FF0000"/>
                </a:solidFill>
                <a:cs typeface="+mj-cs"/>
              </a:rPr>
              <a:t>עולון</a:t>
            </a:r>
            <a:r>
              <a:rPr lang="he-IL" sz="2000" dirty="0">
                <a:solidFill>
                  <a:srgbClr val="FF0000"/>
                </a:solidFill>
                <a:cs typeface="+mj-cs"/>
              </a:rPr>
              <a:t> </a:t>
            </a:r>
            <a:r>
              <a:rPr lang="he-IL" sz="2000" dirty="0">
                <a:cs typeface="+mj-cs"/>
              </a:rPr>
              <a:t>אל׳ ממון בן זקן</a:t>
            </a:r>
          </a:p>
          <a:p>
            <a:pPr marL="0" indent="0" algn="r" rtl="1">
              <a:lnSpc>
                <a:spcPct val="120000"/>
              </a:lnSpc>
              <a:spcBef>
                <a:spcPts val="1800"/>
              </a:spcBef>
              <a:buNone/>
            </a:pPr>
            <a:r>
              <a:rPr lang="he-IL" sz="2000" dirty="0">
                <a:cs typeface="+mj-cs"/>
              </a:rPr>
              <a:t>רחל </a:t>
            </a:r>
            <a:r>
              <a:rPr lang="he-IL" sz="2000" dirty="0" err="1">
                <a:cs typeface="+mj-cs"/>
              </a:rPr>
              <a:t>כלפון</a:t>
            </a:r>
            <a:r>
              <a:rPr lang="he-IL" sz="2000" dirty="0">
                <a:cs typeface="+mj-cs"/>
              </a:rPr>
              <a:t> אל׳ אב׳ בן בונאן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016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4A89E-6490-EB46-8693-44D6B6A12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0" eaLnBrk="1" latinLnBrk="0" hangingPunct="1">
              <a:spcBef>
                <a:spcPct val="0"/>
              </a:spcBef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Puntos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examinar</a:t>
            </a:r>
            <a:endParaRPr lang="es-ES_tradn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E9A389-E8B0-4A4C-A953-A033FAD6FB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3578" y="1628800"/>
            <a:ext cx="7596844" cy="3951288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50000"/>
              </a:lnSpc>
            </a:pPr>
            <a:r>
              <a:rPr lang="es-E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Sesiones del comité de la </a:t>
            </a:r>
            <a:r>
              <a:rPr lang="es-E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Hebrá</a:t>
            </a:r>
            <a:r>
              <a:rPr lang="es-E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Qaddishá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s-E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Apellidos dobles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s-E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Apellidos de mujeres casadas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s-E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Diferentes maneras de anotar hombres y mujeres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s-E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Omisión de nombres de pila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s-E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Uso del hebreo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503473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.png">
            <a:extLst>
              <a:ext uri="{FF2B5EF4-FFF2-40B4-BE49-F238E27FC236}">
                <a16:creationId xmlns:a16="http://schemas.microsoft.com/office/drawing/2014/main" id="{129AFEEE-766D-944A-A628-BB447360BC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9144000" cy="628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9AA9BE3-DBFE-9341-B144-7A36580718E0}"/>
              </a:ext>
            </a:extLst>
          </p:cNvPr>
          <p:cNvSpPr/>
          <p:nvPr/>
        </p:nvSpPr>
        <p:spPr>
          <a:xfrm>
            <a:off x="3275856" y="476672"/>
            <a:ext cx="2520280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4CA701-A8C8-8D49-A9D5-D75DF861D38D}"/>
              </a:ext>
            </a:extLst>
          </p:cNvPr>
          <p:cNvSpPr txBox="1"/>
          <p:nvPr/>
        </p:nvSpPr>
        <p:spPr>
          <a:xfrm>
            <a:off x="0" y="292006"/>
            <a:ext cx="90364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Emergencia del uso de apellidos dobles</a:t>
            </a:r>
          </a:p>
        </p:txBody>
      </p:sp>
    </p:spTree>
    <p:extLst>
      <p:ext uri="{BB962C8B-B14F-4D97-AF65-F5344CB8AC3E}">
        <p14:creationId xmlns:p14="http://schemas.microsoft.com/office/powerpoint/2010/main" val="434378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9277F-B8F1-DB4C-A129-0DA39D343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Identificación de difuntas por relación a un familiar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6C48D30-439E-B243-910E-51E6DE064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67900"/>
              </p:ext>
            </p:extLst>
          </p:nvPr>
        </p:nvGraphicFramePr>
        <p:xfrm>
          <a:off x="971600" y="1700808"/>
          <a:ext cx="7272808" cy="4267200"/>
        </p:xfrm>
        <a:graphic>
          <a:graphicData uri="http://schemas.openxmlformats.org/drawingml/2006/table">
            <a:tbl>
              <a:tblPr/>
              <a:tblGrid>
                <a:gridCol w="3636404">
                  <a:extLst>
                    <a:ext uri="{9D8B030D-6E8A-4147-A177-3AD203B41FA5}">
                      <a16:colId xmlns:a16="http://schemas.microsoft.com/office/drawing/2014/main" val="2915360599"/>
                    </a:ext>
                  </a:extLst>
                </a:gridCol>
                <a:gridCol w="3636404">
                  <a:extLst>
                    <a:ext uri="{9D8B030D-6E8A-4147-A177-3AD203B41FA5}">
                      <a16:colId xmlns:a16="http://schemas.microsoft.com/office/drawing/2014/main" val="2864914658"/>
                    </a:ext>
                  </a:extLst>
                </a:gridCol>
              </a:tblGrid>
              <a:tr h="41764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</a:rPr>
                        <a:t>Definición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625" marR="47625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>
                          <a:effectLst/>
                          <a:latin typeface="Times New Roman" panose="02020603050405020304" pitchFamily="18" charset="0"/>
                        </a:rPr>
                        <a:t>Veces</a:t>
                      </a:r>
                    </a:p>
                  </a:txBody>
                  <a:tcPr marL="47625" marR="47625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8496691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</a:rPr>
                        <a:t>Esposa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</a:rPr>
                        <a:t> de </a:t>
                      </a:r>
                    </a:p>
                  </a:txBody>
                  <a:tcPr marL="47625" marR="47625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</a:rPr>
                        <a:t>237</a:t>
                      </a:r>
                    </a:p>
                  </a:txBody>
                  <a:tcPr marL="47625" marR="47625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9676021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</a:rPr>
                        <a:t>Madre de </a:t>
                      </a:r>
                    </a:p>
                  </a:txBody>
                  <a:tcPr marL="47625" marR="47625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</a:rPr>
                        <a:t>126</a:t>
                      </a:r>
                    </a:p>
                  </a:txBody>
                  <a:tcPr marL="47625" marR="47625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1292625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</a:rPr>
                        <a:t>Hija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</a:rPr>
                        <a:t> de </a:t>
                      </a:r>
                    </a:p>
                  </a:txBody>
                  <a:tcPr marL="47625" marR="47625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</a:rPr>
                        <a:t>98</a:t>
                      </a:r>
                    </a:p>
                  </a:txBody>
                  <a:tcPr marL="47625" marR="47625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890351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</a:rPr>
                        <a:t>Viuda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</a:rPr>
                        <a:t> de </a:t>
                      </a:r>
                    </a:p>
                  </a:txBody>
                  <a:tcPr marL="47625" marR="47625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</a:rPr>
                        <a:t>48</a:t>
                      </a:r>
                    </a:p>
                  </a:txBody>
                  <a:tcPr marL="47625" marR="47625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1491023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</a:rPr>
                        <a:t>Hermana de</a:t>
                      </a:r>
                    </a:p>
                  </a:txBody>
                  <a:tcPr marL="47625" marR="47625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47625" marR="47625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7247817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</a:rPr>
                        <a:t>Segunda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</a:rPr>
                        <a:t>esposa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</a:rPr>
                        <a:t> de </a:t>
                      </a:r>
                    </a:p>
                  </a:txBody>
                  <a:tcPr marL="47625" marR="47625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47625" marR="47625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728811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</a:rPr>
                        <a:t>Suegra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</a:rPr>
                        <a:t> de</a:t>
                      </a:r>
                    </a:p>
                  </a:txBody>
                  <a:tcPr marL="47625" marR="47625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7625" marR="47625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7426790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  <a:latin typeface="Times New Roman" panose="02020603050405020304" pitchFamily="18" charset="0"/>
                        </a:rPr>
                        <a:t>Sin especificar</a:t>
                      </a:r>
                    </a:p>
                  </a:txBody>
                  <a:tcPr marL="47625" marR="47625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7625" marR="47625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6636620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r>
                        <a:rPr lang="en-US" sz="2800">
                          <a:effectLst/>
                          <a:latin typeface="Times New Roman" panose="02020603050405020304" pitchFamily="18" charset="0"/>
                        </a:rPr>
                        <a:t>Nieta de</a:t>
                      </a:r>
                    </a:p>
                  </a:txBody>
                  <a:tcPr marL="47625" marR="47625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7625" marR="47625" marT="0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7889282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9A15CA72-2608-474E-99EF-B24B25E693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65199" y="1674700"/>
            <a:ext cx="16623562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407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331</Words>
  <Application>Microsoft Macintosh PowerPoint</Application>
  <PresentationFormat>On-screen Show (4:3)</PresentationFormat>
  <Paragraphs>196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Evolución de la influencia española en la comunidad de Tetuán tal como se manifiesta en el Libro de sus muertos</vt:lpstr>
      <vt:lpstr>PowerPoint Presentation</vt:lpstr>
      <vt:lpstr>PowerPoint Presentation</vt:lpstr>
      <vt:lpstr>PowerPoint Presentation</vt:lpstr>
      <vt:lpstr>Nombres tradicionales y modernos</vt:lpstr>
      <vt:lpstr>Tres apellidos vs. dos</vt:lpstr>
      <vt:lpstr>Puntos a examinar</vt:lpstr>
      <vt:lpstr>PowerPoint Presentation</vt:lpstr>
      <vt:lpstr>Identificación de difuntas por relación a un familiar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JacobBT</dc:creator>
  <cp:lastModifiedBy>Microsoft Office User</cp:lastModifiedBy>
  <cp:revision>37</cp:revision>
  <dcterms:created xsi:type="dcterms:W3CDTF">2013-12-01T17:50:38Z</dcterms:created>
  <dcterms:modified xsi:type="dcterms:W3CDTF">2019-10-10T12:25:00Z</dcterms:modified>
</cp:coreProperties>
</file>